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76" r:id="rId12"/>
    <p:sldId id="266" r:id="rId13"/>
    <p:sldId id="277" r:id="rId14"/>
    <p:sldId id="268" r:id="rId15"/>
    <p:sldId id="278" r:id="rId16"/>
    <p:sldId id="270" r:id="rId17"/>
    <p:sldId id="280" r:id="rId18"/>
    <p:sldId id="271" r:id="rId19"/>
    <p:sldId id="272" r:id="rId20"/>
    <p:sldId id="273" r:id="rId21"/>
    <p:sldId id="281" r:id="rId22"/>
    <p:sldId id="274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79973"/>
  </p:normalViewPr>
  <p:slideViewPr>
    <p:cSldViewPr snapToGrid="0" snapToObjects="1">
      <p:cViewPr varScale="1">
        <p:scale>
          <a:sx n="100" d="100"/>
          <a:sy n="100" d="100"/>
        </p:scale>
        <p:origin x="156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52B9F-0082-164E-A7F2-B9C915D844C7}" type="datetimeFigureOut">
              <a:rPr lang="en-US" smtClean="0"/>
              <a:t>10/16/19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92C141-836B-3641-BAD9-D53CFFA57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4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everyone to my talk. My name is </a:t>
            </a:r>
            <a:r>
              <a:rPr lang="en-US" dirty="0" err="1"/>
              <a:t>wenbo</a:t>
            </a:r>
            <a:r>
              <a:rPr lang="en-US" dirty="0"/>
              <a:t>. I will </a:t>
            </a:r>
            <a:r>
              <a:rPr lang="en-US"/>
              <a:t>be presenting DEEPVSA</a:t>
            </a:r>
            <a:r>
              <a:rPr lang="en-US" dirty="0"/>
              <a:t>. </a:t>
            </a:r>
          </a:p>
          <a:p>
            <a:r>
              <a:rPr lang="en-US" dirty="0"/>
              <a:t>This is a joint work with my collaborators and advisor from Penn State and UC Berkeley.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2294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the real word, VSA </a:t>
            </a:r>
            <a:r>
              <a:rPr lang="en-US" dirty="0" err="1"/>
              <a:t>cann’t</a:t>
            </a:r>
            <a:r>
              <a:rPr lang="en-US" dirty="0"/>
              <a:t> accurately pinpoint memory alias as we expect. The reason is as follows.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I mentioned earlier. the log of an execution trace rely on a specific hardware.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However, this </a:t>
            </a:r>
            <a:r>
              <a:rPr lang="en-US" dirty="0">
                <a:latin typeface="Avenir Next Condensed" panose="020B0506020202020204" pitchFamily="34" charset="0"/>
              </a:rPr>
              <a:t>hardware has limited capability in storing all the instructions executed.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venir Next Condensed" panose="020B0506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This means the execution trace in a core dump is usually incomplete.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An incomplete trace will influence VSA upon its ability to identify memory alias.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the former example, through forward pass, </a:t>
            </a:r>
            <a:r>
              <a:rPr lang="en-US" dirty="0" err="1"/>
              <a:t>vsa</a:t>
            </a:r>
            <a:r>
              <a:rPr lang="en-US" dirty="0"/>
              <a:t> can determine instruction line 4 accesses heap region.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However, without the ability of recording all the instructions, </a:t>
            </a:r>
            <a:r>
              <a:rPr lang="en-US" dirty="0" err="1"/>
              <a:t>vsa</a:t>
            </a:r>
            <a:r>
              <a:rPr lang="en-US" dirty="0"/>
              <a:t> can no longer trace where the value of </a:t>
            </a:r>
            <a:r>
              <a:rPr lang="en-US" dirty="0" err="1"/>
              <a:t>eax</a:t>
            </a:r>
            <a:r>
              <a:rPr lang="en-US" dirty="0"/>
              <a:t> comes from.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a result, It cannot determine </a:t>
            </a:r>
            <a:r>
              <a:rPr lang="en-US" b="1" dirty="0">
                <a:latin typeface="Avenir Next Condensed" panose="020B0506020202020204" pitchFamily="34" charset="0"/>
              </a:rPr>
              <a:t>Which region does [</a:t>
            </a:r>
            <a:r>
              <a:rPr lang="en-US" b="1" dirty="0" err="1">
                <a:latin typeface="Avenir Next Condensed" panose="020B0506020202020204" pitchFamily="34" charset="0"/>
              </a:rPr>
              <a:t>eax</a:t>
            </a:r>
            <a:r>
              <a:rPr lang="en-US" b="1" dirty="0">
                <a:latin typeface="Avenir Next Condensed" panose="020B0506020202020204" pitchFamily="34" charset="0"/>
              </a:rPr>
              <a:t>] refers to.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5854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following, I will introduce how we design our approach to solve this problem.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504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 the past year, there are many techniques that use dl to perform binary analysis.</a:t>
            </a:r>
          </a:p>
          <a:p>
            <a:endParaRPr lang="en-US" dirty="0"/>
          </a:p>
          <a:p>
            <a:r>
              <a:rPr lang="en-US" dirty="0"/>
              <a:t>Technically, these networks all take the machine code directly as  input and output the prediction accordingly. </a:t>
            </a:r>
          </a:p>
          <a:p>
            <a:endParaRPr lang="en-US" dirty="0"/>
          </a:p>
          <a:p>
            <a:r>
              <a:rPr lang="en-US" dirty="0"/>
              <a:t>As I will show later, these network structures can’t achieve very high accuracy because they miss the instruction information.</a:t>
            </a:r>
          </a:p>
          <a:p>
            <a:endParaRPr lang="en-US" dirty="0"/>
          </a:p>
          <a:p>
            <a:r>
              <a:rPr lang="en-US" dirty="0"/>
              <a:t>Inspired by these works, we proposed to use a hierarchical RNN for predicting memory region tied to each instruction in an execution trace. </a:t>
            </a:r>
          </a:p>
          <a:p>
            <a:endParaRPr lang="en-US" dirty="0"/>
          </a:p>
          <a:p>
            <a:r>
              <a:rPr lang="en-US" dirty="0"/>
              <a:t>This diagram here shows the entire process.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First, we train a our </a:t>
            </a:r>
            <a:r>
              <a:rPr lang="en-US" dirty="0" err="1"/>
              <a:t>nn</a:t>
            </a:r>
            <a:r>
              <a:rPr lang="en-US" dirty="0"/>
              <a:t> to predict region and then </a:t>
            </a:r>
            <a:r>
              <a:rPr lang="en-US" dirty="0">
                <a:latin typeface="Avenir Next Condensed" panose="020B0506020202020204" pitchFamily="34" charset="0"/>
              </a:rPr>
              <a:t>utilize the region information to assist traditional VSA in memory region identification.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537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to our proposed network. </a:t>
            </a:r>
          </a:p>
          <a:p>
            <a:endParaRPr lang="en-US" dirty="0"/>
          </a:p>
          <a:p>
            <a:r>
              <a:rPr lang="en-US" dirty="0"/>
              <a:t>It takes as input a branch of disassemble machine code.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Then it will transform the machine codes within each instruction into an embedding. </a:t>
            </a:r>
          </a:p>
          <a:p>
            <a:endParaRPr lang="en-US" dirty="0"/>
          </a:p>
          <a:p>
            <a:r>
              <a:rPr lang="en-US" dirty="0"/>
              <a:t>After this step, we will have a sequence of embeddings. And each embedding contains the information of each instruction in this execution trace. </a:t>
            </a:r>
          </a:p>
          <a:p>
            <a:endParaRPr lang="en-US" dirty="0"/>
          </a:p>
          <a:p>
            <a:r>
              <a:rPr lang="en-US" dirty="0"/>
              <a:t>We then input the embedding into a classifier and obtain the predicted region for each instruction.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1381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Technically,  our network contains two parts instruction embedding network and prediction network.</a:t>
            </a:r>
          </a:p>
          <a:p>
            <a:endParaRPr lang="en-US" dirty="0"/>
          </a:p>
          <a:p>
            <a:r>
              <a:rPr lang="en-US" dirty="0"/>
              <a:t>The embedding network starts with a word embedding mechanism. It will change the discrete instructions into continuous value.</a:t>
            </a:r>
          </a:p>
          <a:p>
            <a:endParaRPr lang="en-US" dirty="0"/>
          </a:p>
          <a:p>
            <a:r>
              <a:rPr lang="en-US" dirty="0"/>
              <a:t>As I mentioned before, The embedding network  then transform each instruction into an embedding, which we call it instruction embedding. In particular, we use a bidirectional LSTM to perform the embedding process.</a:t>
            </a:r>
          </a:p>
          <a:p>
            <a:endParaRPr lang="en-US" dirty="0"/>
          </a:p>
          <a:p>
            <a:r>
              <a:rPr lang="en-US" dirty="0"/>
              <a:t>The classification network is also a LSTM. </a:t>
            </a:r>
          </a:p>
          <a:p>
            <a:endParaRPr lang="en-US" dirty="0"/>
          </a:p>
          <a:p>
            <a:r>
              <a:rPr lang="en-US" dirty="0"/>
              <a:t>It takes instruction embeddings as input and output the region information of each instruction.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6351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rest of this talk, I will introduce how we evaluate our approach.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2445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Firstly, we construct our training set by using </a:t>
            </a:r>
            <a:r>
              <a:rPr lang="en-US" dirty="0"/>
              <a:t>78 programs in GNU (genu) software. In particular, we ran these programs and gathered their execution traces along with their memory accesses. </a:t>
            </a:r>
            <a:endParaRPr lang="en-US" dirty="0">
              <a:latin typeface="Avenir Next Condensed" panose="020B0506020202020204" pitchFamily="34" charset="0"/>
            </a:endParaRPr>
          </a:p>
          <a:p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To test our trained DNNs, </a:t>
            </a:r>
            <a:r>
              <a:rPr lang="en-US" dirty="0"/>
              <a:t>we randomly selected 40 real-world vulnerabilities from Exploit Database Archive. For each vulnerability, we triggered it by running the </a:t>
            </a:r>
            <a:r>
              <a:rPr lang="en-US" dirty="0" err="1"/>
              <a:t>PoC</a:t>
            </a:r>
            <a:r>
              <a:rPr lang="en-US" dirty="0"/>
              <a:t> programs and collect the crashing traces. </a:t>
            </a:r>
          </a:p>
          <a:p>
            <a:endParaRPr lang="en-US" dirty="0"/>
          </a:p>
          <a:p>
            <a:r>
              <a:rPr lang="en-US" dirty="0"/>
              <a:t>These traces have limited size (4KB) due to the limited buffer storage of the hardware.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********</a:t>
            </a:r>
          </a:p>
          <a:p>
            <a:r>
              <a:rPr lang="en-US" dirty="0"/>
              <a:t>Hardware: Intel PT.</a:t>
            </a:r>
          </a:p>
          <a:p>
            <a:endParaRPr lang="en-US" dirty="0"/>
          </a:p>
          <a:p>
            <a:r>
              <a:rPr lang="en-US" dirty="0"/>
              <a:t> We use Intel pin to collect training traces in the simulation environment.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3264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then trained and tested our network by using the data set introduced above and compare it with many other ml models.</a:t>
            </a:r>
          </a:p>
          <a:p>
            <a:r>
              <a:rPr lang="en-US" dirty="0"/>
              <a:t>Including traditional sequential models such as HMM, CRF and modern DNNs. </a:t>
            </a:r>
          </a:p>
          <a:p>
            <a:endParaRPr lang="en-US" dirty="0"/>
          </a:p>
          <a:p>
            <a:r>
              <a:rPr lang="en-US" dirty="0"/>
              <a:t>In following, I will show you the performance of our approach from three different perspectives.</a:t>
            </a:r>
          </a:p>
          <a:p>
            <a:endParaRPr lang="en-US" dirty="0"/>
          </a:p>
          <a:p>
            <a:r>
              <a:rPr lang="en-US" dirty="0"/>
              <a:t>First, the comparison between </a:t>
            </a:r>
            <a:r>
              <a:rPr lang="en-US"/>
              <a:t>our model and the </a:t>
            </a:r>
            <a:r>
              <a:rPr lang="en-US" dirty="0"/>
              <a:t>baseline models.</a:t>
            </a:r>
          </a:p>
          <a:p>
            <a:endParaRPr lang="en-US" dirty="0"/>
          </a:p>
          <a:p>
            <a:r>
              <a:rPr lang="en-US" dirty="0"/>
              <a:t>Then, I compare DEEPVSA with VSA in the effectiveness of root cause diagnosis.</a:t>
            </a:r>
          </a:p>
          <a:p>
            <a:endParaRPr lang="en-US" dirty="0"/>
          </a:p>
          <a:p>
            <a:r>
              <a:rPr lang="en-US" dirty="0"/>
              <a:t>Last but not least, I will compare DEEPVSA with another existing root cause diagnosis tool pomp in terms of efficiency.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454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venir Next Condensed" panose="020B0506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From this table, we can see that our approach significantly outperforms traditional ML methods.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Compared to other DL based approach, </a:t>
            </a:r>
            <a:r>
              <a:rPr lang="en-US" dirty="0">
                <a:latin typeface="Avenir Next Condensed" panose="020B0506020202020204" pitchFamily="34" charset="0"/>
              </a:rPr>
              <a:t>our approach demonstrates slight performance improvement. </a:t>
            </a:r>
          </a:p>
          <a:p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This dese not indicate our design is redundant. </a:t>
            </a:r>
          </a:p>
          <a:p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In fact,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 only 0.1% of improvement in precision, we could reduce the amount of false positives or negatives by thousands. </a:t>
            </a:r>
            <a:endParaRPr lang="en-US" dirty="0">
              <a:latin typeface="Avenir Next Condensed" panose="020B0506020202020204" pitchFamily="34" charset="0"/>
            </a:endParaRPr>
          </a:p>
          <a:p>
            <a:endParaRPr lang="en-US" dirty="0"/>
          </a:p>
          <a:p>
            <a:r>
              <a:rPr lang="en-US" dirty="0"/>
              <a:t>This amount of improvement in region assignment will increase the alias identification accuracy and thus help root </a:t>
            </a:r>
            <a:r>
              <a:rPr lang="en-US"/>
              <a:t>cause diagnosis.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897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Here is the results of Root Cause Diagnosis.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venir Next Condensed" panose="020B0506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Recall that we only have limited size of crash traces.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To evaluate the influence of trace length to our approach,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we vary the length of instructions </a:t>
            </a:r>
            <a:r>
              <a:rPr lang="en-US" dirty="0"/>
              <a:t>prior to the root cause</a:t>
            </a:r>
            <a:r>
              <a:rPr lang="en-US" dirty="0">
                <a:latin typeface="Avenir Next Condensed" panose="020B0506020202020204" pitchFamily="34" charset="0"/>
              </a:rPr>
              <a:t> and record the non-alias pairs identified by our model and traditional </a:t>
            </a:r>
            <a:r>
              <a:rPr lang="en-US" dirty="0" err="1">
                <a:latin typeface="Avenir Next Condensed" panose="020B0506020202020204" pitchFamily="34" charset="0"/>
              </a:rPr>
              <a:t>vsa</a:t>
            </a:r>
            <a:r>
              <a:rPr lang="en-US" dirty="0">
                <a:latin typeface="Avenir Next Condensed" panose="020B0506020202020204" pitchFamily="34" charset="0"/>
              </a:rPr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venir Next Condensed" panose="020B0506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We can see that execution trace length indeed influences alias analysis to a certain degree.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venir Next Condensed" panose="020B0506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Across all the settings, our system significantly beat </a:t>
            </a:r>
            <a:r>
              <a:rPr lang="en-US" dirty="0" err="1">
                <a:latin typeface="Avenir Next Condensed" panose="020B0506020202020204" pitchFamily="34" charset="0"/>
              </a:rPr>
              <a:t>vsa</a:t>
            </a:r>
            <a:r>
              <a:rPr lang="en-US" dirty="0">
                <a:latin typeface="Avenir Next Condensed" panose="020B0506020202020204" pitchFamily="34" charset="0"/>
              </a:rPr>
              <a:t> in alias identification accuracy.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Avenir Next Condensed" panose="020B0506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As a result, DEEPVSA is more effective in finding the root cause of software crashes. </a:t>
            </a:r>
          </a:p>
          <a:p>
            <a:endParaRPr lang="en-US" dirty="0"/>
          </a:p>
          <a:p>
            <a:r>
              <a:rPr lang="en-US" dirty="0"/>
              <a:t>As you can see in this table, </a:t>
            </a:r>
            <a:r>
              <a:rPr lang="en-US" dirty="0" err="1"/>
              <a:t>deepvsa</a:t>
            </a:r>
            <a:r>
              <a:rPr lang="en-US" dirty="0"/>
              <a:t> could identify 10 more root cause than traditional </a:t>
            </a:r>
            <a:r>
              <a:rPr lang="en-US" dirty="0" err="1"/>
              <a:t>vsa</a:t>
            </a:r>
            <a:r>
              <a:rPr lang="en-US" dirty="0"/>
              <a:t>. </a:t>
            </a:r>
          </a:p>
          <a:p>
            <a:r>
              <a:rPr lang="en-US" dirty="0"/>
              <a:t>***********</a:t>
            </a:r>
          </a:p>
          <a:p>
            <a:r>
              <a:rPr lang="en-US" dirty="0"/>
              <a:t>To be specific, we preserve different lengths of instructions prior to the root cause site (i.e., 200, 400, 800, 1600, 3200, 6400, 12800 and 19600) and measure how different lengths impact alias identification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41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Modern software inevitably contains bugs. </a:t>
            </a:r>
          </a:p>
          <a:p>
            <a:endParaRPr lang="en-US" dirty="0"/>
          </a:p>
          <a:p>
            <a:r>
              <a:rPr lang="en-US" dirty="0"/>
              <a:t>To fix those bugs, an important step is to reasoning them and finding the root cause. </a:t>
            </a:r>
          </a:p>
          <a:p>
            <a:endParaRPr lang="en-US" dirty="0"/>
          </a:p>
          <a:p>
            <a:r>
              <a:rPr lang="en-US" dirty="0"/>
              <a:t>This process is usually difficult because of the following two reasons.  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First, Software failure occurs at post-deployed stage and the bad input is typically not available. </a:t>
            </a:r>
          </a:p>
          <a:p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Second, The information left over for diagnosis is very limited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39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Last but not least, we compare </a:t>
            </a:r>
            <a:r>
              <a:rPr lang="en-US" dirty="0" err="1"/>
              <a:t>deepvsa</a:t>
            </a:r>
            <a:r>
              <a:rPr lang="en-US" dirty="0"/>
              <a:t> with pomp. </a:t>
            </a:r>
          </a:p>
          <a:p>
            <a:endParaRPr lang="en-US" dirty="0"/>
          </a:p>
          <a:p>
            <a:r>
              <a:rPr lang="en-US" dirty="0"/>
              <a:t>As is mentioned before, pomp also </a:t>
            </a:r>
            <a:r>
              <a:rPr lang="en-US" dirty="0">
                <a:latin typeface="Avenir Next Condensed" panose="020B0506020202020204" pitchFamily="34" charset="0"/>
              </a:rPr>
              <a:t>diagnoses program crashes using alias analysis and backward taint. To be specific, it utilizes a reverse execution method to analysis alias. This approach is computationally intensive. </a:t>
            </a:r>
          </a:p>
          <a:p>
            <a:endParaRPr lang="en-US" dirty="0">
              <a:latin typeface="Avenir Next Condensed" panose="020B0506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200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here is a video to demonstrate the speed difference between pomp and </a:t>
            </a:r>
            <a:r>
              <a:rPr lang="en-US" dirty="0" err="1">
                <a:latin typeface="Avenir Next Condensed" panose="020B0506020202020204" pitchFamily="34" charset="0"/>
              </a:rPr>
              <a:t>deepvsa</a:t>
            </a:r>
            <a:r>
              <a:rPr lang="en-US" dirty="0">
                <a:latin typeface="Avenir Next Condensed" panose="020B0506020202020204" pitchFamily="34" charset="0"/>
              </a:rPr>
              <a:t>. </a:t>
            </a:r>
          </a:p>
          <a:p>
            <a:endParaRPr lang="en-US" dirty="0">
              <a:latin typeface="Avenir Next Condensed" panose="020B0506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Avenir Next Condensed" panose="020B0506020202020204" pitchFamily="34" charset="0"/>
              </a:rPr>
              <a:t>Actually, DEEPVSA is 2~10x faster than POMP.</a:t>
            </a:r>
          </a:p>
          <a:p>
            <a:endParaRPr lang="en-US" dirty="0">
              <a:latin typeface="Avenir Next Condensed" panose="020B0506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6693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conclude this talk.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4108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Thank you all for the attention. Now I am glad to take questions.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0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 the past years, our research community has developed many tools to diagnosis software failures. The information commonly used by these tools is core dump.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core dump is a file generated after a program crash.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It contains information like memory snapshot and register values of a dead program.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Recently, the development of new hardware also gives</a:t>
            </a:r>
            <a:r>
              <a:rPr lang="zh-Hans" altLang="en-US" dirty="0"/>
              <a:t>～</a:t>
            </a:r>
            <a:r>
              <a:rPr lang="en-US" dirty="0"/>
              <a:t>us the capacity to trace program execution.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Therefore, a core dump also contains the execution trace pertaining to the crash process.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842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the core dump </a:t>
            </a:r>
            <a:r>
              <a:rPr lang="en-US" dirty="0" err="1"/>
              <a:t>i</a:t>
            </a:r>
            <a:r>
              <a:rPr lang="en-US" dirty="0"/>
              <a:t> introduced above, diagnosis tool usually utilize backward taint analysis to pinpoint the root cause of a software failure. </a:t>
            </a:r>
          </a:p>
          <a:p>
            <a:endParaRPr lang="en-US" dirty="0"/>
          </a:p>
          <a:p>
            <a:r>
              <a:rPr lang="en-US" dirty="0"/>
              <a:t>The basic idea of backward taint is as follows:</a:t>
            </a:r>
          </a:p>
          <a:p>
            <a:r>
              <a:rPr lang="en-US" dirty="0"/>
              <a:t>first It takes as input information contains in the core dump. </a:t>
            </a:r>
          </a:p>
          <a:p>
            <a:r>
              <a:rPr lang="en-US" dirty="0"/>
              <a:t>Starting from a bad pointer, it reversely search along the execution trace and pinpoint all the instructions pertaining to the crash.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099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perform </a:t>
            </a:r>
            <a:r>
              <a:rPr lang="en-US" dirty="0" err="1"/>
              <a:t>an~accurate</a:t>
            </a:r>
            <a:r>
              <a:rPr lang="en-US" dirty="0"/>
              <a:t> backward taint analysis, alias analysis is usually required. </a:t>
            </a:r>
            <a:r>
              <a:rPr lang="en-US" dirty="0">
                <a:latin typeface="Avenir Next Condensed" panose="020B0506020202020204" pitchFamily="34" charset="0"/>
              </a:rPr>
              <a:t> </a:t>
            </a:r>
          </a:p>
          <a:p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As you can see here, </a:t>
            </a:r>
            <a:r>
              <a:rPr lang="en-US" dirty="0" err="1">
                <a:latin typeface="Avenir Next Condensed" panose="020B0506020202020204" pitchFamily="34" charset="0"/>
              </a:rPr>
              <a:t>an~inaccurate</a:t>
            </a:r>
            <a:r>
              <a:rPr lang="en-US" dirty="0">
                <a:latin typeface="Avenir Next Condensed" panose="020B0506020202020204" pitchFamily="34" charset="0"/>
              </a:rPr>
              <a:t> alias analysis will lead to Over-taint issue. 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This issue could jeopardize the diagnosis of software crash.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9440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talk, I will first introduce the existing techniques of </a:t>
            </a:r>
            <a:r>
              <a:rPr lang="en-US" dirty="0">
                <a:latin typeface="Avenir Next Condensed" panose="020B0506020202020204" pitchFamily="34" charset="0"/>
              </a:rPr>
              <a:t>memory alias analysis</a:t>
            </a:r>
            <a:r>
              <a:rPr lang="en-US" dirty="0"/>
              <a:t> and show you the challenges. </a:t>
            </a:r>
          </a:p>
          <a:p>
            <a:endParaRPr lang="en-US" dirty="0"/>
          </a:p>
          <a:p>
            <a:r>
              <a:rPr lang="en-US" dirty="0"/>
              <a:t>Motivated by this. I will then introduce our approach, which leverages the magic of deep learning to identify memory alias and thus facilitate the root cause diagnosis.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62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value-set analysis is the most popular approach for memory alias analysis.</a:t>
            </a:r>
          </a:p>
          <a:p>
            <a:endParaRPr lang="en-US" dirty="0"/>
          </a:p>
          <a:p>
            <a:r>
              <a:rPr lang="en-US" dirty="0"/>
              <a:t>Technically,  </a:t>
            </a:r>
            <a:r>
              <a:rPr lang="en-US" dirty="0">
                <a:latin typeface="Avenir Next Condensed" panose="020B0506020202020204" pitchFamily="34" charset="0"/>
              </a:rPr>
              <a:t>it first partitions memory into 3 disjoint regions (stack, heap and global) and then it determines the regions tied to instructions by using two strategies. Instruction semantics and forward data flow analysis.</a:t>
            </a:r>
          </a:p>
          <a:p>
            <a:endParaRPr lang="en-US" dirty="0">
              <a:latin typeface="Avenir Next Condensed" panose="020B0506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particular, for some instructions, VSA could easily complete region assignment based on semantics.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Take the right hand side figure as an example. </a:t>
            </a:r>
          </a:p>
          <a:p>
            <a:r>
              <a:rPr lang="en-US" dirty="0"/>
              <a:t>VSA could assign instruction line 1 to stack region because of </a:t>
            </a:r>
            <a:r>
              <a:rPr lang="en-US" dirty="0" err="1"/>
              <a:t>esp</a:t>
            </a:r>
            <a:r>
              <a:rPr lang="en-US" dirty="0"/>
              <a:t> register and link the global region to instruction line 5 because of this absolute-address.</a:t>
            </a:r>
          </a:p>
          <a:p>
            <a:endParaRPr lang="en-US" dirty="0"/>
          </a:p>
          <a:p>
            <a:r>
              <a:rPr lang="en-US" dirty="0"/>
              <a:t>For some other instructions, VSA performs a simple forward data flow analysis to determine their memory access regions. </a:t>
            </a:r>
          </a:p>
          <a:p>
            <a:endParaRPr lang="en-US" dirty="0"/>
          </a:p>
          <a:p>
            <a:r>
              <a:rPr lang="en-US" dirty="0"/>
              <a:t>Here, the instruction at line 4 indicates a write to the target memory [</a:t>
            </a:r>
            <a:r>
              <a:rPr lang="en-US" dirty="0" err="1"/>
              <a:t>eax</a:t>
            </a:r>
            <a:r>
              <a:rPr lang="en-US" dirty="0"/>
              <a:t>]. Through a forward data flow analysis, VSA could pinpoint that the value of </a:t>
            </a:r>
            <a:r>
              <a:rPr lang="en-US" dirty="0" err="1"/>
              <a:t>eax</a:t>
            </a:r>
            <a:r>
              <a:rPr lang="en-US" dirty="0"/>
              <a:t> was passed through line </a:t>
            </a:r>
            <a:r>
              <a:rPr lang="en-US" altLang="zh-Hans" dirty="0"/>
              <a:t>2</a:t>
            </a:r>
            <a:r>
              <a:rPr lang="en-US" dirty="0"/>
              <a:t>  </a:t>
            </a:r>
            <a:r>
              <a:rPr lang="en-US" dirty="0" err="1"/>
              <a:t>vsa</a:t>
            </a:r>
            <a:r>
              <a:rPr lang="en-US" dirty="0"/>
              <a:t> can determine that this is a heap access.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(because the library function malloc places its return value in the register </a:t>
            </a:r>
            <a:r>
              <a:rPr lang="en-US" dirty="0" err="1"/>
              <a:t>eax</a:t>
            </a:r>
            <a:r>
              <a:rPr lang="en-US" dirty="0"/>
              <a:t>).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9227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Within each region </a:t>
            </a:r>
            <a:r>
              <a:rPr lang="en-US" dirty="0" err="1"/>
              <a:t>vsa</a:t>
            </a:r>
            <a:r>
              <a:rPr lang="en-US" dirty="0"/>
              <a:t> assigned, it then estimates the </a:t>
            </a:r>
            <a:r>
              <a:rPr lang="en-US" dirty="0">
                <a:latin typeface="Avenir Next Condensed" panose="020B0506020202020204" pitchFamily="34" charset="0"/>
              </a:rPr>
              <a:t>fine-grained region that each instruction attempts to access</a:t>
            </a:r>
          </a:p>
          <a:p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As you can see here, each instruction is assigned with 3-tuple. It shows the region and the offset of  a memory access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. 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For example, -14 indicates that this memory cell accesses the stack region with offset 14.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459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assigning instruction to each region,  VSA could further facilitate software Failure Diagnosis.</a:t>
            </a:r>
          </a:p>
          <a:p>
            <a:endParaRPr lang="en-US" dirty="0"/>
          </a:p>
          <a:p>
            <a:r>
              <a:rPr lang="en-US" dirty="0"/>
              <a:t>To be specific, it first uses the memory region estimation to c</a:t>
            </a:r>
            <a:r>
              <a:rPr lang="en-US" dirty="0">
                <a:latin typeface="Avenir Next Condensed" panose="020B0506020202020204" pitchFamily="34" charset="0"/>
              </a:rPr>
              <a:t>onstruct a confusion matrix.</a:t>
            </a:r>
          </a:p>
          <a:p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As you see in this matrix, alias and no-alias relationship are specified. </a:t>
            </a:r>
          </a:p>
          <a:p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Finally, We can perform backward taint analysis under the guidance of identified alias relationships and thus pinpoint the root cause. </a:t>
            </a:r>
          </a:p>
          <a:p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2C141-836B-3641-BAD9-D53CFFA575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04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B745B-C1DA-C746-B1E6-C63E397A7A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0B0E6-1AF8-114D-AD88-FA0DD268EE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EC1AC-2B4E-4941-8D1B-386DE6F69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B4E13-1DF0-9147-AADA-41C3DD3B48DE}" type="datetime1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BC0A2-B307-D045-BD77-4420DDCD4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DDF12-4518-3A44-BAA1-FFFA0A0EC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645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89189-71C6-5143-941B-513A80AC8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C4FEE9-73B1-9C42-9682-DC4D3FAF9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F547D-71BB-2748-91ED-E983F79CC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E67855-A6D0-8549-B8C4-0F7CE6778908}" type="datetime1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D3C8B-DF06-1B4D-9639-9DA2A2598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752581-8DB7-AB43-B7D6-E3B911574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54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D423A0-3305-5141-BB0F-E06416A4E9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BEABDC-37AD-CE4F-B451-60534CC68F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49BF8-D1AB-CF42-B6E6-6282C444C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20EB-02EB-AE4B-A146-04F2F367CF45}" type="datetime1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65C61-8C66-2449-9695-A8578AF5F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7F94A-3263-7847-A108-96F1B1EE1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23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4BD81-106A-9545-BC0D-68F90F81B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751ED-2690-0E46-A321-3FCFC0174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D08A7-F472-C74E-B8FE-2578F442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6CFAD-31FC-5746-ABC0-C8CF2A2FA7CF}" type="datetime1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C5209-BD61-AE44-B9CD-E7D53B26E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C8976-758B-274A-AD1A-3245DD654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589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D649D-3009-514D-B8DE-521978F3B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9115E-C9A5-7C4F-95D8-41433F40E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9A2DFE-98B5-1B49-BB37-8788AF554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33689B-73F0-9649-8B78-7B10971CE1FA}" type="datetime1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646A0-A7C5-4E46-8C0C-18EFC2321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76FF0-72EC-8447-9C43-7D56E8DF8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528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3C79E-6254-F74D-89A9-8D90CF19D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7C93-36CC-FA47-BBE6-1525517375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F24AEC-9BC8-6045-BAAA-DA933B11B9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2155E-9112-074D-8899-671187070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96A16-40D8-6D46-96FF-E51E2A474D8F}" type="datetime1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3FA1BC-FC41-6949-A502-49911D6E3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AF1E4-B20F-EE45-AA74-43C0A1798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909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517DE-2846-8A4E-8A5D-787C11969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79DA7A-DAF6-9B4C-8107-5BC5B4FBC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1C441C-584D-F041-B8F4-83570C8DC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B6762D-EAEE-2041-BA6A-B55AC6B4BF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62F912-7C85-1C4C-88B2-B032143182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A18253-2F60-084C-8C27-3D2C1D158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7AB56-DA74-224B-A57A-A8FF69B14121}" type="datetime1">
              <a:rPr lang="en-US" smtClean="0"/>
              <a:t>10/16/19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14DC48-E4C4-8E47-8C27-676AA051A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1962F7-4DFE-0E4D-ABCB-4FFD362EA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941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2BBC2-588C-C441-AF7D-D5728840D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F8ADA5-E093-FC4A-B668-D0274C1C3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5565B-64A4-C348-8149-8EE13C41470F}" type="datetime1">
              <a:rPr lang="en-US" smtClean="0"/>
              <a:t>10/16/19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A9312-E4AA-FF4D-BD7A-B2AE0E65D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AF5B59-3E03-C841-ADFA-972804672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65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AA7473-0CCB-F149-835B-4873AF5EB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099001-4C88-7F4A-8EEC-AD1EC0E06362}" type="datetime1">
              <a:rPr lang="en-US" smtClean="0"/>
              <a:t>10/16/19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54672B-8B92-1842-AC19-AF590EFCA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4EB6B0-A531-0D4D-BE78-39900C407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1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C7AD9-D746-3F41-A641-541D3DC48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1DDE6-FEDE-974C-82D7-204986014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A53506-F0DB-3841-9F2B-2DF2C207E9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F0693-DC3E-434E-B691-1BB7DF926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95018-466F-004E-ABF1-0B2398011C18}" type="datetime1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9C5AE0-CD5B-0644-8015-A3BB436D2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55D631-ED78-2B4B-9BC6-4E45F0BCD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432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47A42-5566-6B42-8430-97B8A74E5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5A8FD8-4228-F845-8E6F-EA7A02337B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0F8F49-7F18-A54C-AD71-7AF87B5FD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85A508-6ABB-6944-9F32-075A3F948D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08ABE-7455-D144-AC90-E2D4FE30CB40}" type="datetime1">
              <a:rPr lang="en-US" smtClean="0"/>
              <a:t>10/16/19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55BAE8-E68E-5D44-A9D2-EBC882C52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Presented by Xinyu Xing (Penn State University)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AC368B-DF12-2443-B78A-2B9D1565A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11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EC0D3F-EE5E-654F-88E0-7992E4847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BC560-F05A-B54A-972D-2493B9455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193D3-CECA-3240-998B-7A4ACDE6EC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B74FF-F308-1E46-A8FB-C34E8A171546}" type="datetime1">
              <a:rPr lang="en-US" smtClean="0"/>
              <a:t>10/16/19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C8E8A-9765-8246-A7A3-9BD214F4F3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Presented by Xinyu Xing (Penn State University)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082086-2003-D640-A8D0-3535CBCA6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5935D8-C396-3B4D-8742-071C36494F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7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tiff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nrygwb/deepvsa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C7F90-1934-F144-819F-056878594F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DEEPVSA: Facilitating Value-set Analysis with Deep Learning for Postmortem Program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54B6B3-2775-7545-831A-5A00E530D5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>
              <a:latin typeface="Avenir Next Condensed" panose="020B0506020202020204" pitchFamily="34" charset="0"/>
              <a:ea typeface="Avenir Next Condensed" charset="0"/>
              <a:cs typeface="Avenir Next Condensed" charset="0"/>
            </a:endParaRPr>
          </a:p>
          <a:p>
            <a:r>
              <a:rPr lang="en-US" b="1" dirty="0" err="1">
                <a:latin typeface="Avenir Next Condensed" panose="020B0506020202020204" pitchFamily="34" charset="0"/>
                <a:ea typeface="Avenir Next Condensed" charset="0"/>
                <a:cs typeface="Avenir Next Condensed" charset="0"/>
              </a:rPr>
              <a:t>Wenbo</a:t>
            </a:r>
            <a:r>
              <a:rPr lang="en-US" b="1" dirty="0">
                <a:latin typeface="Avenir Next Condensed" panose="020B0506020202020204" pitchFamily="34" charset="0"/>
                <a:ea typeface="Avenir Next Condensed" charset="0"/>
                <a:cs typeface="Avenir Next Condensed" charset="0"/>
              </a:rPr>
              <a:t> Guo</a:t>
            </a:r>
            <a:r>
              <a:rPr lang="en-US" dirty="0">
                <a:latin typeface="Avenir Next Condensed" panose="020B0506020202020204" pitchFamily="34" charset="0"/>
                <a:ea typeface="Avenir Next Condensed" charset="0"/>
                <a:cs typeface="Avenir Next Condensed" charset="0"/>
              </a:rPr>
              <a:t>, </a:t>
            </a:r>
            <a:r>
              <a:rPr lang="en-US" dirty="0" err="1">
                <a:latin typeface="Avenir Next Condensed" panose="020B0506020202020204" pitchFamily="34" charset="0"/>
                <a:ea typeface="Avenir Next Condensed" charset="0"/>
                <a:cs typeface="Avenir Next Condensed" charset="0"/>
              </a:rPr>
              <a:t>Dongliang</a:t>
            </a:r>
            <a:r>
              <a:rPr lang="en-US" dirty="0">
                <a:latin typeface="Avenir Next Condensed" panose="020B0506020202020204" pitchFamily="34" charset="0"/>
                <a:ea typeface="Avenir Next Condensed" charset="0"/>
                <a:cs typeface="Avenir Next Condensed" charset="0"/>
              </a:rPr>
              <a:t> Mu, </a:t>
            </a:r>
            <a:r>
              <a:rPr lang="en-US" dirty="0" err="1">
                <a:latin typeface="Avenir Next Condensed" panose="020B0506020202020204" pitchFamily="34" charset="0"/>
                <a:ea typeface="Avenir Next Condensed" charset="0"/>
                <a:cs typeface="Avenir Next Condensed" charset="0"/>
              </a:rPr>
              <a:t>Xinyu</a:t>
            </a:r>
            <a:r>
              <a:rPr lang="en-US" dirty="0">
                <a:latin typeface="Avenir Next Condensed" panose="020B0506020202020204" pitchFamily="34" charset="0"/>
                <a:ea typeface="Avenir Next Condensed" charset="0"/>
                <a:cs typeface="Avenir Next Condensed" charset="0"/>
              </a:rPr>
              <a:t> (X.Y.) Xing, Min Du, Dawn Song</a:t>
            </a:r>
            <a:endParaRPr lang="en-US" baseline="30000" dirty="0">
              <a:latin typeface="Avenir Next Condensed" panose="020B0506020202020204" pitchFamily="34" charset="0"/>
              <a:ea typeface="Avenir Next Condensed" charset="0"/>
              <a:cs typeface="Avenir Next Condensed" charset="0"/>
            </a:endParaRPr>
          </a:p>
          <a:p>
            <a:r>
              <a:rPr lang="en-US" dirty="0">
                <a:latin typeface="Avenir Next Condensed" panose="020B0506020202020204" pitchFamily="34" charset="0"/>
                <a:ea typeface="Avenir Next Condensed" charset="0"/>
                <a:cs typeface="Avenir Next Condensed" charset="0"/>
              </a:rPr>
              <a:t>Pennsylvania State University &amp; UC Berkeley</a:t>
            </a:r>
          </a:p>
          <a:p>
            <a:endParaRPr lang="en-US" dirty="0">
              <a:latin typeface="Avenir Next Condensed" panose="020B0506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91EF70-ECD3-0A40-971C-79477B89A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305" y="5209475"/>
            <a:ext cx="1528090" cy="15280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5FC4CA-8B65-784E-BAC1-0332D6434B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7894" y="5089041"/>
            <a:ext cx="1768959" cy="1768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53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18"/>
    </mc:Choice>
    <mc:Fallback xmlns="">
      <p:transition spd="slow" advTm="261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42D96-E927-9041-9323-0C6718C16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Practical Issues Observed in the Usage of VSA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F1158-D21F-4D4B-92B8-D86325D5818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Hardware has limited capability in storing all the instructions executed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The execution trace in a core dump is usually incomplete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An incomplete trace influences VSA upon its ability to identify memory alias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76FFEB-4F3D-CD44-8D3A-92CE2ABC3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10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3C6B220-5B8B-9848-A4E6-C43456B94FA1}"/>
              </a:ext>
            </a:extLst>
          </p:cNvPr>
          <p:cNvGrpSpPr/>
          <p:nvPr/>
        </p:nvGrpSpPr>
        <p:grpSpPr>
          <a:xfrm>
            <a:off x="9643936" y="1938997"/>
            <a:ext cx="1031931" cy="4124594"/>
            <a:chOff x="9909872" y="2231756"/>
            <a:chExt cx="1031931" cy="412459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A761BE5-9F4D-9247-A214-6B331305264E}"/>
                </a:ext>
              </a:extLst>
            </p:cNvPr>
            <p:cNvSpPr/>
            <p:nvPr/>
          </p:nvSpPr>
          <p:spPr>
            <a:xfrm>
              <a:off x="9909873" y="2231756"/>
              <a:ext cx="1031929" cy="1332854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venir Next Condensed" panose="020B0506020202020204" pitchFamily="34" charset="0"/>
                </a:rPr>
                <a:t>STACK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099801E-9335-5149-94A7-3678F9C6F1FD}"/>
                </a:ext>
              </a:extLst>
            </p:cNvPr>
            <p:cNvSpPr/>
            <p:nvPr/>
          </p:nvSpPr>
          <p:spPr>
            <a:xfrm>
              <a:off x="9909873" y="3564610"/>
              <a:ext cx="1031929" cy="1443979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venir Next Condensed" panose="020B0506020202020204" pitchFamily="34" charset="0"/>
                </a:rPr>
                <a:t>HEAP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8279274-2FA6-D247-A88E-DBDCD4546795}"/>
                </a:ext>
              </a:extLst>
            </p:cNvPr>
            <p:cNvSpPr/>
            <p:nvPr/>
          </p:nvSpPr>
          <p:spPr>
            <a:xfrm>
              <a:off x="9909872" y="5023496"/>
              <a:ext cx="1031931" cy="1332854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venir Next Condensed" panose="020B0506020202020204" pitchFamily="34" charset="0"/>
                </a:rPr>
                <a:t>GLOBAL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C7EE04D-545F-844E-BBE1-81E5C623C218}"/>
              </a:ext>
            </a:extLst>
          </p:cNvPr>
          <p:cNvSpPr txBox="1"/>
          <p:nvPr/>
        </p:nvSpPr>
        <p:spPr>
          <a:xfrm>
            <a:off x="6133693" y="2085309"/>
            <a:ext cx="2712368" cy="3416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venir Next Condensed" panose="020B0506020202020204" pitchFamily="34" charset="0"/>
              </a:rPr>
              <a:t>… 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lea 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r>
              <a:rPr lang="en-US" sz="2400" dirty="0">
                <a:latin typeface="Avenir Next Condensed" panose="020B0506020202020204" pitchFamily="34" charset="0"/>
              </a:rPr>
              <a:t>,[esp+4]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…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call malloc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…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ret</a:t>
            </a:r>
          </a:p>
          <a:p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[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r>
              <a:rPr lang="en-US" sz="2400" dirty="0">
                <a:latin typeface="Avenir Next Condensed" panose="020B0506020202020204" pitchFamily="34" charset="0"/>
              </a:rPr>
              <a:t>], test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…</a:t>
            </a:r>
          </a:p>
          <a:p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</a:t>
            </a:r>
            <a:r>
              <a:rPr lang="en-US" sz="2400" dirty="0" err="1">
                <a:latin typeface="Avenir Next Condensed" panose="020B0506020202020204" pitchFamily="34" charset="0"/>
              </a:rPr>
              <a:t>edx</a:t>
            </a:r>
            <a:r>
              <a:rPr lang="en-US" sz="2400" dirty="0">
                <a:latin typeface="Avenir Next Condensed" panose="020B0506020202020204" pitchFamily="34" charset="0"/>
              </a:rPr>
              <a:t>, [0x8050684] 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CF5C9AF-B600-7743-B967-6D5F5469041D}"/>
              </a:ext>
            </a:extLst>
          </p:cNvPr>
          <p:cNvGrpSpPr/>
          <p:nvPr/>
        </p:nvGrpSpPr>
        <p:grpSpPr>
          <a:xfrm>
            <a:off x="5738648" y="3069697"/>
            <a:ext cx="4041629" cy="1727345"/>
            <a:chOff x="5738648" y="3069697"/>
            <a:chExt cx="4041629" cy="1727345"/>
          </a:xfrm>
        </p:grpSpPr>
        <p:sp>
          <p:nvSpPr>
            <p:cNvPr id="20" name="Right Arrow 19">
              <a:extLst>
                <a:ext uri="{FF2B5EF4-FFF2-40B4-BE49-F238E27FC236}">
                  <a16:creationId xmlns:a16="http://schemas.microsoft.com/office/drawing/2014/main" id="{F1F53DEA-9F16-5647-AF8A-B70C494A6D88}"/>
                </a:ext>
              </a:extLst>
            </p:cNvPr>
            <p:cNvSpPr/>
            <p:nvPr/>
          </p:nvSpPr>
          <p:spPr>
            <a:xfrm rot="20710948">
              <a:off x="8069015" y="3975804"/>
              <a:ext cx="1711262" cy="410218"/>
            </a:xfrm>
            <a:prstGeom prst="rightArrow">
              <a:avLst>
                <a:gd name="adj1" fmla="val 50000"/>
                <a:gd name="adj2" fmla="val 95337"/>
              </a:avLst>
            </a:prstGeom>
            <a:solidFill>
              <a:schemeClr val="accent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95B9FDC-9244-894E-B647-22C0EF0AE3C7}"/>
                </a:ext>
              </a:extLst>
            </p:cNvPr>
            <p:cNvSpPr/>
            <p:nvPr/>
          </p:nvSpPr>
          <p:spPr>
            <a:xfrm>
              <a:off x="6149843" y="4178038"/>
              <a:ext cx="1813656" cy="619004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D9A3C6D-D4A2-474A-BE96-69F87461FB55}"/>
                </a:ext>
              </a:extLst>
            </p:cNvPr>
            <p:cNvSpPr/>
            <p:nvPr/>
          </p:nvSpPr>
          <p:spPr>
            <a:xfrm>
              <a:off x="6149843" y="3069697"/>
              <a:ext cx="1323012" cy="619004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Curved Right Arrow 22">
              <a:extLst>
                <a:ext uri="{FF2B5EF4-FFF2-40B4-BE49-F238E27FC236}">
                  <a16:creationId xmlns:a16="http://schemas.microsoft.com/office/drawing/2014/main" id="{DA07125B-9D33-B248-8F37-31C1A17741E4}"/>
                </a:ext>
              </a:extLst>
            </p:cNvPr>
            <p:cNvSpPr/>
            <p:nvPr/>
          </p:nvSpPr>
          <p:spPr>
            <a:xfrm>
              <a:off x="5738648" y="3344750"/>
              <a:ext cx="395045" cy="125327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1B29BFE6-9232-1043-9514-944F5A44B3AC}"/>
              </a:ext>
            </a:extLst>
          </p:cNvPr>
          <p:cNvSpPr/>
          <p:nvPr/>
        </p:nvSpPr>
        <p:spPr>
          <a:xfrm>
            <a:off x="6206791" y="2180025"/>
            <a:ext cx="2063940" cy="213972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A8A8493-1993-5145-83F3-0EC0C9F0A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521" y="2689742"/>
            <a:ext cx="1236253" cy="1621964"/>
          </a:xfrm>
          <a:prstGeom prst="rect">
            <a:avLst/>
          </a:prstGeom>
        </p:spPr>
      </p:pic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7BFE2690-5716-6B4B-93EF-E109DCBDE614}"/>
              </a:ext>
            </a:extLst>
          </p:cNvPr>
          <p:cNvSpPr/>
          <p:nvPr/>
        </p:nvSpPr>
        <p:spPr>
          <a:xfrm>
            <a:off x="6437365" y="2335041"/>
            <a:ext cx="1685277" cy="882931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venir Next Condensed" panose="020B0506020202020204" pitchFamily="34" charset="0"/>
              </a:rPr>
              <a:t>Which region does [</a:t>
            </a:r>
            <a:r>
              <a:rPr lang="en-US" b="1" dirty="0" err="1">
                <a:latin typeface="Avenir Next Condensed" panose="020B0506020202020204" pitchFamily="34" charset="0"/>
              </a:rPr>
              <a:t>eax</a:t>
            </a:r>
            <a:r>
              <a:rPr lang="en-US" b="1" dirty="0">
                <a:latin typeface="Avenir Next Condensed" panose="020B0506020202020204" pitchFamily="34" charset="0"/>
              </a:rPr>
              <a:t>] refer to?</a:t>
            </a:r>
          </a:p>
        </p:txBody>
      </p: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A5BCD993-F7B4-354D-A44C-322E44852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2385035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248F05F-0D8E-894D-8DF1-4C8DE825A4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99" r="16040"/>
          <a:stretch/>
        </p:blipFill>
        <p:spPr>
          <a:xfrm>
            <a:off x="6406057" y="1027906"/>
            <a:ext cx="4767276" cy="46086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976DC9-CC74-F747-8557-FB4FB0FF3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FF75F-5479-0D4C-A5F6-F024620D3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Existing technique and challenges of memory alias analysis</a:t>
            </a:r>
          </a:p>
          <a:p>
            <a:r>
              <a:rPr lang="en-US" dirty="0">
                <a:solidFill>
                  <a:srgbClr val="FF0000"/>
                </a:solidFill>
                <a:latin typeface="Avenir Next Condensed" panose="020B0506020202020204" pitchFamily="34" charset="0"/>
              </a:rPr>
              <a:t>Our Proposed approach – DEEPVSA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Experiment Design and Results 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244F7A-9968-B44C-A836-7A89DF70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11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2B0B0E9-B2BB-6C4D-89DD-B4E186DDA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74279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3012590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BDEB1-C003-9F42-9103-B247E3E3E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Our Proposed Approach -- DEEPVSA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3A3AB-9222-7F40-BD1C-40003EE2F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Inspired by the power of deep learning (DL) in other binary analysis applications, e.g.,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Identifying function boundary [USENIX SEC 15]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Recognize function type signatures [USENIX SEC 17]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Use a deep neural network to predict the region that an instruction could access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Utilize the region information to assist traditional VSA in region identification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C7E265-CA52-E349-8FC9-4DC246E16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7EDAC4-0FC4-B74C-A03C-601ADB44A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6743" y="4324198"/>
            <a:ext cx="1951804" cy="1951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E34A91-E84C-0740-88E7-63219A1295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3" t="19015" r="32637" b="11296"/>
          <a:stretch/>
        </p:blipFill>
        <p:spPr>
          <a:xfrm>
            <a:off x="550731" y="4567044"/>
            <a:ext cx="1089282" cy="1517806"/>
          </a:xfrm>
          <a:prstGeom prst="rect">
            <a:avLst/>
          </a:prstGeom>
          <a:ln w="9525">
            <a:solidFill>
              <a:srgbClr val="FF0000"/>
            </a:solidFill>
          </a:ln>
        </p:spPr>
      </p:pic>
      <p:sp>
        <p:nvSpPr>
          <p:cNvPr id="8" name="Right Arrow 7">
            <a:extLst>
              <a:ext uri="{FF2B5EF4-FFF2-40B4-BE49-F238E27FC236}">
                <a16:creationId xmlns:a16="http://schemas.microsoft.com/office/drawing/2014/main" id="{309D858E-D2BF-0147-956B-AFFB361A1827}"/>
              </a:ext>
            </a:extLst>
          </p:cNvPr>
          <p:cNvSpPr/>
          <p:nvPr/>
        </p:nvSpPr>
        <p:spPr>
          <a:xfrm>
            <a:off x="1894932" y="5085803"/>
            <a:ext cx="551793" cy="432128"/>
          </a:xfrm>
          <a:prstGeom prst="right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0BF7A9-10C2-2244-8E7A-FD29F149E2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3" t="19015" r="32637" b="11296"/>
          <a:stretch/>
        </p:blipFill>
        <p:spPr>
          <a:xfrm>
            <a:off x="5078385" y="4583555"/>
            <a:ext cx="1089282" cy="1517806"/>
          </a:xfrm>
          <a:prstGeom prst="rect">
            <a:avLst/>
          </a:prstGeom>
          <a:ln w="9525">
            <a:solidFill>
              <a:srgbClr val="FF0000"/>
            </a:solidFill>
          </a:ln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6910998C-8A4E-6C40-B514-604EFC1B29C7}"/>
              </a:ext>
            </a:extLst>
          </p:cNvPr>
          <p:cNvSpPr/>
          <p:nvPr/>
        </p:nvSpPr>
        <p:spPr>
          <a:xfrm>
            <a:off x="4418566" y="5085803"/>
            <a:ext cx="551793" cy="432128"/>
          </a:xfrm>
          <a:prstGeom prst="right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24E6349-2976-5F44-B10B-5298254F86CF}"/>
              </a:ext>
            </a:extLst>
          </p:cNvPr>
          <p:cNvGrpSpPr/>
          <p:nvPr/>
        </p:nvGrpSpPr>
        <p:grpSpPr>
          <a:xfrm>
            <a:off x="6534170" y="4812973"/>
            <a:ext cx="838184" cy="977788"/>
            <a:chOff x="9909872" y="2231756"/>
            <a:chExt cx="1031931" cy="412459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80364F0-B884-E147-86DB-793AF08B9CE6}"/>
                </a:ext>
              </a:extLst>
            </p:cNvPr>
            <p:cNvSpPr/>
            <p:nvPr/>
          </p:nvSpPr>
          <p:spPr>
            <a:xfrm>
              <a:off x="9909873" y="2231756"/>
              <a:ext cx="1031929" cy="1332854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venir Next Condensed" panose="020B0506020202020204" pitchFamily="34" charset="0"/>
                </a:rPr>
                <a:t>STACK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CB94240-01FC-7248-B3E7-1427ED35BA98}"/>
                </a:ext>
              </a:extLst>
            </p:cNvPr>
            <p:cNvSpPr/>
            <p:nvPr/>
          </p:nvSpPr>
          <p:spPr>
            <a:xfrm>
              <a:off x="9909873" y="3564610"/>
              <a:ext cx="1031929" cy="1443979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venir Next Condensed" panose="020B0506020202020204" pitchFamily="34" charset="0"/>
                </a:rPr>
                <a:t>HEAP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3A4D3A2-543E-7A4E-BA78-3B88309F7FC5}"/>
                </a:ext>
              </a:extLst>
            </p:cNvPr>
            <p:cNvSpPr/>
            <p:nvPr/>
          </p:nvSpPr>
          <p:spPr>
            <a:xfrm>
              <a:off x="9909872" y="5023496"/>
              <a:ext cx="1031931" cy="1332854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venir Next Condensed" panose="020B0506020202020204" pitchFamily="34" charset="0"/>
                </a:rPr>
                <a:t>GLOBAL</a:t>
              </a:r>
            </a:p>
          </p:txBody>
        </p:sp>
      </p:grp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6F64F7D-2E97-3848-9D4B-9667CCAE7F5B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5665119" y="4724966"/>
            <a:ext cx="869052" cy="245992"/>
          </a:xfrm>
          <a:prstGeom prst="straightConnector1">
            <a:avLst/>
          </a:prstGeom>
          <a:ln w="2222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424E66A-6DDF-B743-AC89-376F3010EA34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665118" y="5019119"/>
            <a:ext cx="869052" cy="613657"/>
          </a:xfrm>
          <a:prstGeom prst="straightConnector1">
            <a:avLst/>
          </a:prstGeom>
          <a:ln w="2222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2A11606-4837-1A4A-9DA3-19E1706194B7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5665117" y="5300100"/>
            <a:ext cx="869054" cy="512064"/>
          </a:xfrm>
          <a:prstGeom prst="straightConnector1">
            <a:avLst/>
          </a:prstGeom>
          <a:ln w="22225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ight Arrow 23">
            <a:extLst>
              <a:ext uri="{FF2B5EF4-FFF2-40B4-BE49-F238E27FC236}">
                <a16:creationId xmlns:a16="http://schemas.microsoft.com/office/drawing/2014/main" id="{2291944D-2F5C-EF4F-8485-956EF755AA3A}"/>
              </a:ext>
            </a:extLst>
          </p:cNvPr>
          <p:cNvSpPr/>
          <p:nvPr/>
        </p:nvSpPr>
        <p:spPr>
          <a:xfrm>
            <a:off x="7597945" y="5084036"/>
            <a:ext cx="551793" cy="432128"/>
          </a:xfrm>
          <a:prstGeom prst="right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5DED6060-74BD-034B-B291-2D9941AD8E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27771" y="4792985"/>
            <a:ext cx="1065924" cy="106592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0B6D4AB-B903-E64E-A054-AA0C03661D85}"/>
              </a:ext>
            </a:extLst>
          </p:cNvPr>
          <p:cNvSpPr txBox="1"/>
          <p:nvPr/>
        </p:nvSpPr>
        <p:spPr>
          <a:xfrm>
            <a:off x="2669359" y="6131510"/>
            <a:ext cx="152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Deep Neural Net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782CDFD-6E23-ED4C-B71E-6CF2812E5ADE}"/>
              </a:ext>
            </a:extLst>
          </p:cNvPr>
          <p:cNvSpPr txBox="1"/>
          <p:nvPr/>
        </p:nvSpPr>
        <p:spPr>
          <a:xfrm>
            <a:off x="329681" y="6131510"/>
            <a:ext cx="1531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Incomplete trace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B124F71-526C-1D43-A9C9-C52443D984A8}"/>
              </a:ext>
            </a:extLst>
          </p:cNvPr>
          <p:cNvSpPr txBox="1"/>
          <p:nvPr/>
        </p:nvSpPr>
        <p:spPr>
          <a:xfrm>
            <a:off x="4704450" y="6127234"/>
            <a:ext cx="3099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Incomplete trace + memory regions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4B05D3F-4461-F347-BE69-5EE440411DA2}"/>
              </a:ext>
            </a:extLst>
          </p:cNvPr>
          <p:cNvSpPr txBox="1"/>
          <p:nvPr/>
        </p:nvSpPr>
        <p:spPr>
          <a:xfrm>
            <a:off x="8610600" y="6107054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VSA</a:t>
            </a:r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F3D93681-74CC-5F4A-95B9-CA4BB4C34EA5}"/>
              </a:ext>
            </a:extLst>
          </p:cNvPr>
          <p:cNvSpPr/>
          <p:nvPr/>
        </p:nvSpPr>
        <p:spPr>
          <a:xfrm>
            <a:off x="9494626" y="5084036"/>
            <a:ext cx="551793" cy="432128"/>
          </a:xfrm>
          <a:prstGeom prst="rightArrow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835B9DDF-6527-9B41-9713-D197E8F028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14115" y="4667606"/>
            <a:ext cx="1349703" cy="1349703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8F7A0A4-8969-4249-A81D-FF3EE6A3FAAD}"/>
              </a:ext>
            </a:extLst>
          </p:cNvPr>
          <p:cNvSpPr txBox="1"/>
          <p:nvPr/>
        </p:nvSpPr>
        <p:spPr>
          <a:xfrm>
            <a:off x="9494626" y="6107054"/>
            <a:ext cx="2497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Value set &amp; alias relationship</a:t>
            </a:r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13034F6C-B3A5-0240-8936-F0AC2C623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10137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1041671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25A73-42B5-B041-AF2C-B24C5468A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Proposed Neural Network Architecture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C8B903-A2E4-6040-932D-AEC98AD4F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FD71A4F-6143-3A43-832B-D43AA231B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672" y="1580329"/>
            <a:ext cx="9787893" cy="4442099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B098682-A834-F942-801B-D98CEC5B426C}"/>
              </a:ext>
            </a:extLst>
          </p:cNvPr>
          <p:cNvGrpSpPr/>
          <p:nvPr/>
        </p:nvGrpSpPr>
        <p:grpSpPr>
          <a:xfrm>
            <a:off x="1220447" y="1580329"/>
            <a:ext cx="10133352" cy="3230043"/>
            <a:chOff x="1220447" y="1580329"/>
            <a:chExt cx="10133352" cy="323004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C9BEBBC1-5C2A-D24A-8324-AA9C4CAE4A66}"/>
                </a:ext>
              </a:extLst>
            </p:cNvPr>
            <p:cNvSpPr/>
            <p:nvPr/>
          </p:nvSpPr>
          <p:spPr>
            <a:xfrm>
              <a:off x="3263462" y="1596095"/>
              <a:ext cx="8090337" cy="32142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C092F7-1BA6-9545-B53C-3C68560373DA}"/>
                </a:ext>
              </a:extLst>
            </p:cNvPr>
            <p:cNvSpPr/>
            <p:nvPr/>
          </p:nvSpPr>
          <p:spPr>
            <a:xfrm>
              <a:off x="1220447" y="1580329"/>
              <a:ext cx="2023241" cy="32142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68784E6-D893-A246-A4F4-8A40FEE16347}"/>
              </a:ext>
            </a:extLst>
          </p:cNvPr>
          <p:cNvGrpSpPr/>
          <p:nvPr/>
        </p:nvGrpSpPr>
        <p:grpSpPr>
          <a:xfrm>
            <a:off x="1233510" y="1434663"/>
            <a:ext cx="10133352" cy="2569789"/>
            <a:chOff x="1220447" y="1434663"/>
            <a:chExt cx="10133352" cy="2569789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2744E3-510A-F04F-952F-FD690424C12C}"/>
                </a:ext>
              </a:extLst>
            </p:cNvPr>
            <p:cNvSpPr/>
            <p:nvPr/>
          </p:nvSpPr>
          <p:spPr>
            <a:xfrm>
              <a:off x="3263462" y="1434663"/>
              <a:ext cx="8090337" cy="25697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056485-4DB6-2148-8B4A-6E0EE6EE1780}"/>
                </a:ext>
              </a:extLst>
            </p:cNvPr>
            <p:cNvSpPr/>
            <p:nvPr/>
          </p:nvSpPr>
          <p:spPr>
            <a:xfrm>
              <a:off x="1220447" y="1643394"/>
              <a:ext cx="2023241" cy="21141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684B7E9-CD9D-7345-A7F2-43C4FE01B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12558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25A73-42B5-B041-AF2C-B24C5468A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Proposed Neural Network Architecture (cont.)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E4AA740-AD36-0649-81DF-5B821A198A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658436" cy="4351338"/>
          </a:xfrm>
        </p:spPr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Instruction Embedding (IE)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Use a word embedding to encode machine code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Use a bi-directional LSTM to generate instruction embeddings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Identification network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Utilize a bi-directional LSTM to predict the region that an instruction accesses</a:t>
            </a:r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497B7A4C-C41F-2D4C-BF99-06C63F279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166" y="1365685"/>
            <a:ext cx="4921470" cy="499066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C8B903-A2E4-6040-932D-AEC98AD4F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14</a:t>
            </a:fld>
            <a:endParaRPr lang="en-US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8BE350D3-D381-6241-A034-46C16978011C}"/>
              </a:ext>
            </a:extLst>
          </p:cNvPr>
          <p:cNvSpPr/>
          <p:nvPr/>
        </p:nvSpPr>
        <p:spPr>
          <a:xfrm rot="10800000">
            <a:off x="10273862" y="1889267"/>
            <a:ext cx="409904" cy="1058885"/>
          </a:xfrm>
          <a:prstGeom prst="leftBrace">
            <a:avLst>
              <a:gd name="adj1" fmla="val 77564"/>
              <a:gd name="adj2" fmla="val 50000"/>
            </a:avLst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980B5C52-D599-3D45-A5C7-93C485C90512}"/>
              </a:ext>
            </a:extLst>
          </p:cNvPr>
          <p:cNvSpPr/>
          <p:nvPr/>
        </p:nvSpPr>
        <p:spPr>
          <a:xfrm rot="10800000">
            <a:off x="10273862" y="3471850"/>
            <a:ext cx="409904" cy="1058885"/>
          </a:xfrm>
          <a:prstGeom prst="leftBrace">
            <a:avLst>
              <a:gd name="adj1" fmla="val 81410"/>
              <a:gd name="adj2" fmla="val 50000"/>
            </a:avLst>
          </a:prstGeom>
          <a:ln w="254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DA926B-F15B-8342-8E82-C20F3133C1A4}"/>
              </a:ext>
            </a:extLst>
          </p:cNvPr>
          <p:cNvSpPr txBox="1"/>
          <p:nvPr/>
        </p:nvSpPr>
        <p:spPr>
          <a:xfrm>
            <a:off x="10429166" y="1889268"/>
            <a:ext cx="1849268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venir Next Condensed" panose="020B0506020202020204" pitchFamily="34" charset="0"/>
              </a:rPr>
              <a:t>Bi-directional LSTM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BFD6E7B-C0AF-2B4B-8832-EB29C4E81773}"/>
              </a:ext>
            </a:extLst>
          </p:cNvPr>
          <p:cNvSpPr txBox="1"/>
          <p:nvPr/>
        </p:nvSpPr>
        <p:spPr>
          <a:xfrm>
            <a:off x="10478814" y="3541348"/>
            <a:ext cx="18492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Avenir Next Condensed" panose="020B0506020202020204" pitchFamily="34" charset="0"/>
              </a:rPr>
              <a:t>Bi-directional LSTM</a:t>
            </a:r>
          </a:p>
        </p:txBody>
      </p:sp>
      <p:sp>
        <p:nvSpPr>
          <p:cNvPr id="19" name="Left Brace 18">
            <a:extLst>
              <a:ext uri="{FF2B5EF4-FFF2-40B4-BE49-F238E27FC236}">
                <a16:creationId xmlns:a16="http://schemas.microsoft.com/office/drawing/2014/main" id="{A80E94AB-F6A6-D34C-B8B1-5D00875CFA50}"/>
              </a:ext>
            </a:extLst>
          </p:cNvPr>
          <p:cNvSpPr/>
          <p:nvPr/>
        </p:nvSpPr>
        <p:spPr>
          <a:xfrm rot="10800000">
            <a:off x="10347297" y="5111386"/>
            <a:ext cx="263034" cy="284494"/>
          </a:xfrm>
          <a:prstGeom prst="leftBrace">
            <a:avLst>
              <a:gd name="adj1" fmla="val 81410"/>
              <a:gd name="adj2" fmla="val 50000"/>
            </a:avLst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082BE6-84DC-1F40-8D8E-ED9E0285E779}"/>
              </a:ext>
            </a:extLst>
          </p:cNvPr>
          <p:cNvSpPr txBox="1"/>
          <p:nvPr/>
        </p:nvSpPr>
        <p:spPr>
          <a:xfrm>
            <a:off x="10526387" y="4838134"/>
            <a:ext cx="18492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00B050"/>
                </a:solidFill>
                <a:latin typeface="Avenir Next Condensed" panose="020B0506020202020204" pitchFamily="34" charset="0"/>
              </a:rPr>
              <a:t>Word embedding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D661060-D16A-7F4B-B416-2AECCE5DAC36}"/>
              </a:ext>
            </a:extLst>
          </p:cNvPr>
          <p:cNvSpPr/>
          <p:nvPr/>
        </p:nvSpPr>
        <p:spPr>
          <a:xfrm>
            <a:off x="6936828" y="1889267"/>
            <a:ext cx="3200400" cy="1058885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8098A1E-51A3-4441-AFBC-76E64D5D8B9C}"/>
              </a:ext>
            </a:extLst>
          </p:cNvPr>
          <p:cNvSpPr/>
          <p:nvPr/>
        </p:nvSpPr>
        <p:spPr>
          <a:xfrm>
            <a:off x="5753101" y="3471851"/>
            <a:ext cx="4418010" cy="1058885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AA9D81B-24F1-544C-B760-13795EC5453F}"/>
              </a:ext>
            </a:extLst>
          </p:cNvPr>
          <p:cNvSpPr/>
          <p:nvPr/>
        </p:nvSpPr>
        <p:spPr>
          <a:xfrm>
            <a:off x="5747571" y="5083120"/>
            <a:ext cx="4418010" cy="344656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ooter Placeholder 4">
            <a:extLst>
              <a:ext uri="{FF2B5EF4-FFF2-40B4-BE49-F238E27FC236}">
                <a16:creationId xmlns:a16="http://schemas.microsoft.com/office/drawing/2014/main" id="{D4F38031-5564-7E40-B81D-D61838DB0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E04335-FA19-EA44-96DA-8BD800317AAB}"/>
              </a:ext>
            </a:extLst>
          </p:cNvPr>
          <p:cNvSpPr/>
          <p:nvPr/>
        </p:nvSpPr>
        <p:spPr>
          <a:xfrm>
            <a:off x="5522036" y="3370248"/>
            <a:ext cx="4777226" cy="29203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C4E0314-27B1-C842-91EC-0B227A340467}"/>
              </a:ext>
            </a:extLst>
          </p:cNvPr>
          <p:cNvSpPr/>
          <p:nvPr/>
        </p:nvSpPr>
        <p:spPr>
          <a:xfrm>
            <a:off x="6629399" y="1329827"/>
            <a:ext cx="3669863" cy="18867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6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248F05F-0D8E-894D-8DF1-4C8DE825A4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99" r="16040"/>
          <a:stretch/>
        </p:blipFill>
        <p:spPr>
          <a:xfrm>
            <a:off x="6406057" y="1027906"/>
            <a:ext cx="4767276" cy="46086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976DC9-CC74-F747-8557-FB4FB0FF3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FF75F-5479-0D4C-A5F6-F024620D3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Existing technique and challenges of memory alias analysis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Our Proposed approach – DEEPVSA</a:t>
            </a:r>
          </a:p>
          <a:p>
            <a:r>
              <a:rPr lang="en-US" dirty="0">
                <a:solidFill>
                  <a:srgbClr val="FF0000"/>
                </a:solidFill>
                <a:latin typeface="Avenir Next Condensed" panose="020B0506020202020204" pitchFamily="34" charset="0"/>
              </a:rPr>
              <a:t>Experiment Design and Results 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244F7A-9968-B44C-A836-7A89DF70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15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147E784-C7C1-4942-9CF3-91B5E0C54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37289844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B27EF-3A66-7142-A65F-0D65BB96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Experiment Dataset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F92FF-58A2-114E-AC61-F5736BB3C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72186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Training set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 </a:t>
            </a:r>
            <a:r>
              <a:rPr lang="en-US" dirty="0">
                <a:solidFill>
                  <a:srgbClr val="FF0000"/>
                </a:solidFill>
                <a:latin typeface="Avenir Next Condensed" panose="020B0506020202020204" pitchFamily="34" charset="0"/>
              </a:rPr>
              <a:t>~50 million lines of instructions and their memory accesses</a:t>
            </a:r>
            <a:r>
              <a:rPr lang="en-US" dirty="0">
                <a:latin typeface="Avenir Next Condensed" panose="020B0506020202020204" pitchFamily="34" charset="0"/>
              </a:rPr>
              <a:t> (generated from the test cases of 78 unique programs in a package of GNU software)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Testing set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solidFill>
                  <a:srgbClr val="FF0000"/>
                </a:solidFill>
                <a:latin typeface="Avenir Next Condensed" panose="020B0506020202020204" pitchFamily="34" charset="0"/>
              </a:rPr>
              <a:t>~1.6 million lines of instructions and their memory accesses </a:t>
            </a:r>
            <a:r>
              <a:rPr lang="en-US" dirty="0">
                <a:latin typeface="Avenir Next Condensed" panose="020B0506020202020204" pitchFamily="34" charset="0"/>
              </a:rPr>
              <a:t>(generated from the </a:t>
            </a:r>
            <a:r>
              <a:rPr lang="en-US" dirty="0" err="1">
                <a:latin typeface="Avenir Next Condensed" panose="020B0506020202020204" pitchFamily="34" charset="0"/>
              </a:rPr>
              <a:t>PoC</a:t>
            </a:r>
            <a:r>
              <a:rPr lang="en-US" dirty="0">
                <a:latin typeface="Avenir Next Condensed" panose="020B0506020202020204" pitchFamily="34" charset="0"/>
              </a:rPr>
              <a:t> program of 40 real-world vulnerabilities)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564231-E300-4F44-BF66-018074BA2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16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A825CA5-3B3D-F641-AD3D-31BBF6E36875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4940" b="47569"/>
          <a:stretch/>
        </p:blipFill>
        <p:spPr>
          <a:xfrm>
            <a:off x="6217568" y="1520976"/>
            <a:ext cx="2431811" cy="42062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B721CE-53B3-2045-B0C2-E818941585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203"/>
          <a:stretch/>
        </p:blipFill>
        <p:spPr>
          <a:xfrm>
            <a:off x="8648597" y="1520976"/>
            <a:ext cx="2421883" cy="422750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B6E456A-B2FD-6A49-9ACD-06B93BA0E24C}"/>
              </a:ext>
            </a:extLst>
          </p:cNvPr>
          <p:cNvSpPr/>
          <p:nvPr/>
        </p:nvSpPr>
        <p:spPr>
          <a:xfrm>
            <a:off x="6217568" y="1537018"/>
            <a:ext cx="4852912" cy="4227506"/>
          </a:xfrm>
          <a:prstGeom prst="rect">
            <a:avLst/>
          </a:prstGeom>
          <a:solidFill>
            <a:schemeClr val="accent1">
              <a:alpha val="0"/>
            </a:schemeClr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D6258F5D-6689-F946-AB3E-18BFCAAB6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452469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B27EF-3A66-7142-A65F-0D65BB96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Experiment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F92FF-58A2-114E-AC61-F5736BB3C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Baseline ML models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Hidden Markov Model (HMM)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Conditional Random Field (CRF)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Bi-directional RNN / LSTM / GRU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Evaluation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Model precision, recall and F-measure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DEEPVSA vs. VSA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DEEPVSA vs. a state-of-the-art tool (POMP)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564231-E300-4F44-BF66-018074BA2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17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6F5F95D-2F6E-7E46-85B2-911A8317C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38716886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C023E-7B1B-6943-AB69-A187F8839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Results – Learning Model Performance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9898E6-84AF-1544-9252-ACFAA3E8302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D7F3BD-4199-224B-A700-336D8E6BC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18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F39D8C-C6E4-7D45-B5A5-7A69B78DB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659667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Experiment result summary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Our approach significantly outperforms traditional ML methods (HMM, CRF)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In comparison with other DL approaches, our approach demonstrates slight performance improvement (1% ~ 12%)</a:t>
            </a:r>
          </a:p>
        </p:txBody>
      </p:sp>
      <p:pic>
        <p:nvPicPr>
          <p:cNvPr id="10" name="Content Placeholder 6">
            <a:extLst>
              <a:ext uri="{FF2B5EF4-FFF2-40B4-BE49-F238E27FC236}">
                <a16:creationId xmlns:a16="http://schemas.microsoft.com/office/drawing/2014/main" id="{90B266FE-C1DF-974B-A122-56E034FFD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9610" y="1639649"/>
            <a:ext cx="6080581" cy="4612854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92F05F7-6AA0-144B-9E16-15F58E10D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1661196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3D5B6-F4E6-BB49-8914-572F186CA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Results – Root Cause Diagnosis (DEEPVSA vs. VSA)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8EFD15-FA0C-5D49-8944-D03CD0F7AE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Experiment result summary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Execution trace length stored in a core dump influences alias analysis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In comparison with VSA, DEEPVSA is more effective in finding the root cause of software crashes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0DD6E78-A0FB-2B42-86BF-759B3C18326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33219" y="1530468"/>
            <a:ext cx="5371455" cy="315745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A98DB1-AFF6-B248-90FD-F17B42D74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1F87225-2A05-AE4B-AAA6-3B964EBBA6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2993608"/>
              </p:ext>
            </p:extLst>
          </p:nvPr>
        </p:nvGraphicFramePr>
        <p:xfrm>
          <a:off x="1955800" y="4891723"/>
          <a:ext cx="8127999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22233520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1501902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658965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  <a:latin typeface="Avenir Next Condensed" panose="020B0506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venir Next Condensed" panose="020B0506020202020204" pitchFamily="34" charset="0"/>
                        </a:rPr>
                        <a:t>DEEPVSA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venir Next Condensed" panose="020B0506020202020204" pitchFamily="34" charset="0"/>
                        </a:rPr>
                        <a:t>VSA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80809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Avenir Next Condensed" panose="020B0506020202020204" pitchFamily="34" charset="0"/>
                        </a:rPr>
                        <a:t>Total # of cases backward taint pinpoints the root cause of the software crash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solidFill>
                            <a:schemeClr val="tx1"/>
                          </a:solidFill>
                          <a:latin typeface="Avenir Next Condensed" panose="020B0506020202020204" pitchFamily="34" charset="0"/>
                        </a:rPr>
                        <a:t>37/40</a:t>
                      </a:r>
                      <a:endParaRPr lang="en-US" dirty="0">
                        <a:solidFill>
                          <a:schemeClr val="tx1"/>
                        </a:solidFill>
                        <a:latin typeface="Avenir Next Condensed" panose="020B0506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>
                          <a:solidFill>
                            <a:schemeClr val="tx1"/>
                          </a:solidFill>
                          <a:latin typeface="Avenir Next Condensed" panose="020B0506020202020204" pitchFamily="34" charset="0"/>
                        </a:rPr>
                        <a:t>31</a:t>
                      </a:r>
                      <a:r>
                        <a:rPr lang="en-US" sz="2800" dirty="0">
                          <a:solidFill>
                            <a:schemeClr val="tx1"/>
                          </a:solidFill>
                          <a:latin typeface="Avenir Next Condensed" panose="020B0506020202020204" pitchFamily="34" charset="0"/>
                        </a:rPr>
                        <a:t>/40</a:t>
                      </a:r>
                      <a:endParaRPr lang="en-US" dirty="0">
                        <a:solidFill>
                          <a:schemeClr val="tx1"/>
                        </a:solidFill>
                        <a:latin typeface="Avenir Next Condensed" panose="020B0506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4083242"/>
                  </a:ext>
                </a:extLst>
              </a:tr>
            </a:tbl>
          </a:graphicData>
        </a:graphic>
      </p:graphicFrame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435FA9AC-AA57-5B49-9036-B82DA36F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302917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4338C-1745-014C-BE58-DDF33BD20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37F40-E609-EC4A-8D4E-395E8FA55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253201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Software inevitably contains bugs and vulnerabilities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Remediation requires accurate diagnosis to the root cause of a software failure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Failure diagnosis is a lengthy process because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Failure occurs at post-deployed stage, at which the bad input is typically not available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The information left over for diagnosis is very limited (e.g., a stack trace indicating only part of the functions that have been executed)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9BFF6D-E644-FF41-AE49-F69A7C853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4665FA-78AA-8C46-A83F-E34A79146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2559" y="4001294"/>
            <a:ext cx="2773797" cy="180089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C1EC4F-5167-D746-A642-949A7A0F2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3360" y="1912021"/>
            <a:ext cx="1812194" cy="1812194"/>
          </a:xfrm>
          <a:prstGeom prst="rect">
            <a:avLst/>
          </a:prstGeom>
        </p:spPr>
      </p:pic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3FF65E1-971F-0D43-B046-8B680369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35433505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9FE01-ECB1-5247-84E6-C03267E8A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Results – Root Cause Diagnosis (DEEPVSA vs. POMP)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90F65-2ED2-6141-BB09-645EB0911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About POMP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POMP is a postmortem program analysis framework [USENIX SEC 17]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POMP diagnoses program crashes using alias analysis and backward taint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The alias analysis of POMP relies upon a reverse execution method which is computationally intensive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921B84-7107-C94D-82C7-F8E0071AA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20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95E1E5C-9349-3E46-AF18-B9F6560AA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2105008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9FE01-ECB1-5247-84E6-C03267E8A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5752"/>
            <a:ext cx="10515600" cy="1325563"/>
          </a:xfrm>
        </p:spPr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Results – DEEPVSA vs. POMP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90F65-2ED2-6141-BB09-645EB0911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2379"/>
            <a:ext cx="10515600" cy="1668689"/>
          </a:xfrm>
        </p:spPr>
        <p:txBody>
          <a:bodyPr/>
          <a:lstStyle/>
          <a:p>
            <a:pPr marL="0" indent="0">
              <a:buNone/>
            </a:pPr>
            <a:endParaRPr lang="en-US" dirty="0">
              <a:latin typeface="Avenir Next Condensed" panose="020B0506020202020204" pitchFamily="34" charset="0"/>
            </a:endParaRPr>
          </a:p>
          <a:p>
            <a:r>
              <a:rPr lang="en-US" dirty="0">
                <a:latin typeface="Avenir Next Condensed" panose="020B0506020202020204" pitchFamily="34" charset="0"/>
              </a:rPr>
              <a:t>Experiment results summary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On average, DEEPVSA is 2~10x faster than POMP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921B84-7107-C94D-82C7-F8E0071AA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21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95E1E5C-9349-3E46-AF18-B9F6560AA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42312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  <p:pic>
        <p:nvPicPr>
          <p:cNvPr id="4" name="demo.mp4">
            <a:hlinkClick r:id="" action="ppaction://media"/>
            <a:extLst>
              <a:ext uri="{FF2B5EF4-FFF2-40B4-BE49-F238E27FC236}">
                <a16:creationId xmlns:a16="http://schemas.microsoft.com/office/drawing/2014/main" id="{193D014A-8235-054F-9033-B4F2F4D205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8217" y="1710047"/>
            <a:ext cx="8395606" cy="472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82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EA4E5-1D9C-B84A-990E-F3B470E10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2F62C-0E8A-9E44-A4CE-D03EC5FF6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Conventional VSA suffers from inaccurate alias analysis when an execution trace is incomplete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VSA combined with deep learning (DEEPVSA) could improve alias analysis in binary analysis and thus facilitate software failure diagnosis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DEEPVSA could serve as an </a:t>
            </a:r>
            <a:r>
              <a:rPr lang="en-US" i="1" dirty="0">
                <a:latin typeface="Avenir Next Condensed" panose="020B0506020202020204" pitchFamily="34" charset="0"/>
              </a:rPr>
              <a:t>efficient, effective </a:t>
            </a:r>
            <a:r>
              <a:rPr lang="en-US" dirty="0">
                <a:latin typeface="Avenir Next Condensed" panose="020B0506020202020204" pitchFamily="34" charset="0"/>
              </a:rPr>
              <a:t>diagnosis tool to pinpoint the root cause of a software failure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3A94AF-11A1-6B45-BAC9-88048D054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22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C54DC43-8508-5B4E-88C8-424600DD7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34935065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7DDF28-F585-A745-BFCB-DEC14771A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Thank you very much!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4D3CBF-4951-C848-8FD5-C4AF01AC16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Code and data can be found @ </a:t>
            </a:r>
            <a:r>
              <a:rPr lang="en-US" dirty="0">
                <a:latin typeface="Avenir Next Condensed" panose="020B0506020202020204" pitchFamily="34" charset="0"/>
                <a:hlinkClick r:id="rId3"/>
              </a:rPr>
              <a:t>https://github.com/Henrygwb/deepvsa</a:t>
            </a:r>
            <a:endParaRPr lang="en-US" dirty="0">
              <a:latin typeface="Avenir Next Condensed" panose="020B0506020202020204" pitchFamily="34" charset="0"/>
            </a:endParaRPr>
          </a:p>
          <a:p>
            <a:endParaRPr lang="en-US" dirty="0">
              <a:latin typeface="Avenir Next Condensed" panose="020B0506020202020204" pitchFamily="34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ABF6F3-8CB7-CB40-883B-FFCCF0C08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23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B044841-28D1-2440-9DD6-4C5B57D0A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2637692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11CC6-7129-FE44-860C-007175FFC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Information Available for Crash Diagnosis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6FC4B-7EB6-2F4D-B314-8383FEEE4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68714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Avenir Next Condensed" panose="020B0506020202020204" pitchFamily="34" charset="0"/>
              </a:rPr>
              <a:t>Most broadly used debugging information is still the core dump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After a program crash, computer system generates a core dump file for a crashing process 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A core dump typically contains 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The memory snapshot of a crashing process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The register values at the time of program crash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The execution trace pertaining to the crashing process (i.e., the critical instructions that can be used to restore the entire instruction trace executed prior to crash)</a:t>
            </a:r>
          </a:p>
          <a:p>
            <a:endParaRPr lang="en-US" dirty="0">
              <a:latin typeface="Avenir Next Condensed" panose="020B0506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65AD78-D407-5146-B0C4-DC4497DFA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3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DCFCF46-FECB-8648-84DD-23AF1DDE21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398" r="39351" b="-1"/>
          <a:stretch/>
        </p:blipFill>
        <p:spPr>
          <a:xfrm>
            <a:off x="7892892" y="1825625"/>
            <a:ext cx="3890075" cy="286745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DB14A6-4129-774F-A5B0-BA37AE6DAC1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3" t="19015" r="32637" b="11296"/>
          <a:stretch/>
        </p:blipFill>
        <p:spPr>
          <a:xfrm>
            <a:off x="8940848" y="3043367"/>
            <a:ext cx="2412952" cy="3362209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F3DCAF7-795A-264D-9D3A-6D5FCA3A19A6}"/>
              </a:ext>
            </a:extLst>
          </p:cNvPr>
          <p:cNvSpPr/>
          <p:nvPr/>
        </p:nvSpPr>
        <p:spPr>
          <a:xfrm rot="19771536">
            <a:off x="7678045" y="1820560"/>
            <a:ext cx="1580827" cy="882931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venir Next Condensed" panose="020B0506020202020204" pitchFamily="34" charset="0"/>
              </a:rPr>
              <a:t>Mem snapshot + Reg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7A68F4C-DAF8-154C-BBBC-A744965EFAF9}"/>
              </a:ext>
            </a:extLst>
          </p:cNvPr>
          <p:cNvSpPr/>
          <p:nvPr/>
        </p:nvSpPr>
        <p:spPr>
          <a:xfrm rot="19771536">
            <a:off x="8769137" y="3103064"/>
            <a:ext cx="1580827" cy="882931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venir Next Condensed" panose="020B0506020202020204" pitchFamily="34" charset="0"/>
              </a:rPr>
              <a:t>Execution trace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85019E6-FBC1-1A48-B33C-A5F66E1C8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3580296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1294-23F4-C64F-8C2A-82D4175C6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673"/>
            <a:ext cx="10515600" cy="1325563"/>
          </a:xfrm>
        </p:spPr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Representative Techniques for Crash Diagnosis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36904-7E07-9747-9B77-541872F813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496047" cy="4351338"/>
          </a:xfrm>
        </p:spPr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Backward taint analysis techniques are broadly used for diagnosing root cause of a software failure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E.g., REPT [OSDI 18]; POMP [USENIX SEC 17]; CREDAL [CCS 16]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The basic idea of backward taint analysis is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Taking as input the snapshot of the crashing memory as well as the full instruction trace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Backpropagating a bad pointer along the execution trace</a:t>
            </a:r>
          </a:p>
          <a:p>
            <a:pPr lvl="1"/>
            <a:r>
              <a:rPr lang="en-US" dirty="0">
                <a:latin typeface="Avenir Next Condensed" panose="020B0506020202020204" pitchFamily="34" charset="0"/>
              </a:rPr>
              <a:t>Pinpointing all the instructions pertaining to the crash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05720C-64E5-2F4F-AA04-036D34DE428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3" t="19015" r="32637" b="11296"/>
          <a:stretch/>
        </p:blipFill>
        <p:spPr>
          <a:xfrm>
            <a:off x="8775733" y="1870075"/>
            <a:ext cx="2743362" cy="3822602"/>
          </a:xfrm>
          <a:prstGeom prst="rect">
            <a:avLst/>
          </a:prstGeom>
          <a:ln w="9525">
            <a:solidFill>
              <a:srgbClr val="FF0000"/>
            </a:solidFill>
          </a:ln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200388-6CF6-B747-BA88-ED76BF211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4</a:t>
            </a:fld>
            <a:endParaRPr lang="en-US"/>
          </a:p>
        </p:txBody>
      </p:sp>
      <p:sp>
        <p:nvSpPr>
          <p:cNvPr id="8" name="Curved Down Arrow 7">
            <a:extLst>
              <a:ext uri="{FF2B5EF4-FFF2-40B4-BE49-F238E27FC236}">
                <a16:creationId xmlns:a16="http://schemas.microsoft.com/office/drawing/2014/main" id="{564BBE38-F1CC-2B41-8337-0E4D902D0B8B}"/>
              </a:ext>
            </a:extLst>
          </p:cNvPr>
          <p:cNvSpPr/>
          <p:nvPr/>
        </p:nvSpPr>
        <p:spPr>
          <a:xfrm rot="16200000">
            <a:off x="8057380" y="5069697"/>
            <a:ext cx="911992" cy="28855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Curved Down Arrow 8">
            <a:extLst>
              <a:ext uri="{FF2B5EF4-FFF2-40B4-BE49-F238E27FC236}">
                <a16:creationId xmlns:a16="http://schemas.microsoft.com/office/drawing/2014/main" id="{C3457A10-2BE9-4943-AFBF-47E0162B94E2}"/>
              </a:ext>
            </a:extLst>
          </p:cNvPr>
          <p:cNvSpPr/>
          <p:nvPr/>
        </p:nvSpPr>
        <p:spPr>
          <a:xfrm rot="16200000">
            <a:off x="8057380" y="4121682"/>
            <a:ext cx="911992" cy="28855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Down Arrow 9">
            <a:extLst>
              <a:ext uri="{FF2B5EF4-FFF2-40B4-BE49-F238E27FC236}">
                <a16:creationId xmlns:a16="http://schemas.microsoft.com/office/drawing/2014/main" id="{FEF55A3E-F34D-6341-A17F-FBFCED280392}"/>
              </a:ext>
            </a:extLst>
          </p:cNvPr>
          <p:cNvSpPr/>
          <p:nvPr/>
        </p:nvSpPr>
        <p:spPr>
          <a:xfrm rot="16200000">
            <a:off x="7801568" y="2935866"/>
            <a:ext cx="1374358" cy="337815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E5D6BA6-A0D7-FC44-BFF6-681AE9B57CEB}"/>
              </a:ext>
            </a:extLst>
          </p:cNvPr>
          <p:cNvSpPr/>
          <p:nvPr/>
        </p:nvSpPr>
        <p:spPr>
          <a:xfrm>
            <a:off x="8836241" y="5548924"/>
            <a:ext cx="2187885" cy="14136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284F208-5AA5-E047-A051-E8B4AA9A6318}"/>
              </a:ext>
            </a:extLst>
          </p:cNvPr>
          <p:cNvSpPr/>
          <p:nvPr/>
        </p:nvSpPr>
        <p:spPr>
          <a:xfrm>
            <a:off x="8836241" y="4615455"/>
            <a:ext cx="2187885" cy="152684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DDDBCB-B5C0-C948-941B-892B6DFFE9F2}"/>
              </a:ext>
            </a:extLst>
          </p:cNvPr>
          <p:cNvSpPr/>
          <p:nvPr/>
        </p:nvSpPr>
        <p:spPr>
          <a:xfrm>
            <a:off x="8848209" y="3836072"/>
            <a:ext cx="2187885" cy="144321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AC987FF-EF23-684C-9788-3F8D0BA736C3}"/>
              </a:ext>
            </a:extLst>
          </p:cNvPr>
          <p:cNvSpPr/>
          <p:nvPr/>
        </p:nvSpPr>
        <p:spPr>
          <a:xfrm>
            <a:off x="8870014" y="2397386"/>
            <a:ext cx="2187885" cy="1469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AEDD8F42-21A9-984E-B9FB-5A557F6F5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189526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651FC-1735-6E40-A384-082CC506A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Key Challenge of Backward Taint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D20D41-F2CE-6B42-A707-EC086BB42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22017" cy="4351338"/>
          </a:xfrm>
        </p:spPr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Well-designed backward taint requires analyzing memory alias accurately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Inaccurate alias analysis could lead to an over-tainted issue 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Over-tainted issue could jeopardize the diagnosis of software crash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A0D57-2252-1043-BBD8-AE0859766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5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9F59137-5FE4-834D-B934-4E278067FE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83" t="19015" r="32637" b="11296"/>
          <a:stretch/>
        </p:blipFill>
        <p:spPr>
          <a:xfrm>
            <a:off x="8848206" y="1857793"/>
            <a:ext cx="2743362" cy="3822602"/>
          </a:xfrm>
          <a:prstGeom prst="rect">
            <a:avLst/>
          </a:prstGeom>
          <a:ln w="9525">
            <a:solidFill>
              <a:srgbClr val="FF0000"/>
            </a:solidFill>
          </a:ln>
        </p:spPr>
      </p:pic>
      <p:sp>
        <p:nvSpPr>
          <p:cNvPr id="15" name="Curved Down Arrow 14">
            <a:extLst>
              <a:ext uri="{FF2B5EF4-FFF2-40B4-BE49-F238E27FC236}">
                <a16:creationId xmlns:a16="http://schemas.microsoft.com/office/drawing/2014/main" id="{B59E0EB3-CC02-0446-9485-9FF2D8759F0E}"/>
              </a:ext>
            </a:extLst>
          </p:cNvPr>
          <p:cNvSpPr/>
          <p:nvPr/>
        </p:nvSpPr>
        <p:spPr>
          <a:xfrm rot="16200000">
            <a:off x="8057380" y="5069697"/>
            <a:ext cx="911992" cy="28855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Curved Down Arrow 15">
            <a:extLst>
              <a:ext uri="{FF2B5EF4-FFF2-40B4-BE49-F238E27FC236}">
                <a16:creationId xmlns:a16="http://schemas.microsoft.com/office/drawing/2014/main" id="{F3C0EFF7-81A8-7B4A-A67F-F63FA9701B77}"/>
              </a:ext>
            </a:extLst>
          </p:cNvPr>
          <p:cNvSpPr/>
          <p:nvPr/>
        </p:nvSpPr>
        <p:spPr>
          <a:xfrm rot="16200000">
            <a:off x="8057380" y="4121682"/>
            <a:ext cx="911992" cy="288557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5220D4-E1C4-4144-AAB3-32938A5EFF75}"/>
              </a:ext>
            </a:extLst>
          </p:cNvPr>
          <p:cNvSpPr/>
          <p:nvPr/>
        </p:nvSpPr>
        <p:spPr>
          <a:xfrm>
            <a:off x="8848206" y="5527040"/>
            <a:ext cx="2310574" cy="1533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1BD0526-481C-8B42-B8C2-11E40EFE4905}"/>
              </a:ext>
            </a:extLst>
          </p:cNvPr>
          <p:cNvSpPr/>
          <p:nvPr/>
        </p:nvSpPr>
        <p:spPr>
          <a:xfrm>
            <a:off x="8848206" y="4610116"/>
            <a:ext cx="2310574" cy="55082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58F607-C8E1-B04C-BDC0-2DBB2C6EBB93}"/>
              </a:ext>
            </a:extLst>
          </p:cNvPr>
          <p:cNvSpPr/>
          <p:nvPr/>
        </p:nvSpPr>
        <p:spPr>
          <a:xfrm>
            <a:off x="8848209" y="1825625"/>
            <a:ext cx="2310571" cy="214738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F7F12E1-6B5E-214C-AB33-7BD2E6DAA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7168" y="4858990"/>
            <a:ext cx="1236253" cy="1621964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7573374D-5831-C04A-ACF7-66ABB1403FD0}"/>
              </a:ext>
            </a:extLst>
          </p:cNvPr>
          <p:cNvSpPr/>
          <p:nvPr/>
        </p:nvSpPr>
        <p:spPr>
          <a:xfrm>
            <a:off x="3832130" y="4417524"/>
            <a:ext cx="3544481" cy="882931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Avenir Next Condensed" panose="020B0506020202020204" pitchFamily="34" charset="0"/>
              </a:rPr>
              <a:t>Which instructions are the key contributor to the program crash?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3FB223F6-C26F-764B-A473-5DA6B95EB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2142619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8" grpId="0" animBg="1"/>
      <p:bldP spid="19" grpId="0" animBg="1"/>
      <p:bldP spid="20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248F05F-0D8E-894D-8DF1-4C8DE825A4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99" r="16040"/>
          <a:stretch/>
        </p:blipFill>
        <p:spPr>
          <a:xfrm>
            <a:off x="6406057" y="1027906"/>
            <a:ext cx="4767276" cy="46086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976DC9-CC74-F747-8557-FB4FB0FF3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FF75F-5479-0D4C-A5F6-F024620D3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Existing technique and challenges of memory alias analysis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Our Proposed approach – DEEPVSA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Experiment Design and Results 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Conclusion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244F7A-9968-B44C-A836-7A89DF702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6</a:t>
            </a:fld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1862075-151B-914B-8D58-34959EEF8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40692925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75956-C1A4-6247-A984-D752C15EB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Existing approach for memory alias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4ED5E-AAC5-034F-A9D8-7F35AD3765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Value-Set Analysis (VSA) typically partitions memory into 3 disjoint memory regions (stack, heap and global)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VSA determines the regions tied to instructions by using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Instruction semantics</a:t>
            </a:r>
          </a:p>
          <a:p>
            <a:pPr lvl="1">
              <a:buFont typeface="Wingdings" pitchFamily="2" charset="2"/>
              <a:buChar char="Ø"/>
            </a:pPr>
            <a:r>
              <a:rPr lang="en-US" dirty="0">
                <a:latin typeface="Avenir Next Condensed" panose="020B0506020202020204" pitchFamily="34" charset="0"/>
              </a:rPr>
              <a:t>Forward data flow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16A27F-FD86-FC4C-B11D-D3C3C91E4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D3A3115-F4DE-B140-BFB3-89A8D496247D}"/>
              </a:ext>
            </a:extLst>
          </p:cNvPr>
          <p:cNvGrpSpPr/>
          <p:nvPr/>
        </p:nvGrpSpPr>
        <p:grpSpPr>
          <a:xfrm>
            <a:off x="9643936" y="1938997"/>
            <a:ext cx="1031931" cy="4124594"/>
            <a:chOff x="9909872" y="2231756"/>
            <a:chExt cx="1031931" cy="412459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638479D-5B24-3747-9D73-5D34259DDC54}"/>
                </a:ext>
              </a:extLst>
            </p:cNvPr>
            <p:cNvSpPr/>
            <p:nvPr/>
          </p:nvSpPr>
          <p:spPr>
            <a:xfrm>
              <a:off x="9909873" y="2231756"/>
              <a:ext cx="1031929" cy="1332854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venir Next Condensed" panose="020B0506020202020204" pitchFamily="34" charset="0"/>
                </a:rPr>
                <a:t>STACK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118402D-2554-9F45-914A-D7CBF6D8AD4B}"/>
                </a:ext>
              </a:extLst>
            </p:cNvPr>
            <p:cNvSpPr/>
            <p:nvPr/>
          </p:nvSpPr>
          <p:spPr>
            <a:xfrm>
              <a:off x="9909873" y="3564610"/>
              <a:ext cx="1031929" cy="1443979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venir Next Condensed" panose="020B0506020202020204" pitchFamily="34" charset="0"/>
                </a:rPr>
                <a:t>HEAP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8C3FC5A-9E62-B74B-87C0-92C0CCF38C66}"/>
                </a:ext>
              </a:extLst>
            </p:cNvPr>
            <p:cNvSpPr/>
            <p:nvPr/>
          </p:nvSpPr>
          <p:spPr>
            <a:xfrm>
              <a:off x="9909872" y="5023496"/>
              <a:ext cx="1031931" cy="1332854"/>
            </a:xfrm>
            <a:prstGeom prst="rect">
              <a:avLst/>
            </a:prstGeom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atin typeface="Avenir Next Condensed" panose="020B0506020202020204" pitchFamily="34" charset="0"/>
                </a:rPr>
                <a:t>GLOBAL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8BCF0293-717A-A24C-8059-57B84CDEF8F8}"/>
              </a:ext>
            </a:extLst>
          </p:cNvPr>
          <p:cNvSpPr txBox="1"/>
          <p:nvPr/>
        </p:nvSpPr>
        <p:spPr>
          <a:xfrm>
            <a:off x="6133693" y="2085309"/>
            <a:ext cx="2712368" cy="34163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venir Next Condensed" panose="020B0506020202020204" pitchFamily="34" charset="0"/>
              </a:rPr>
              <a:t>… 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lea 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r>
              <a:rPr lang="en-US" sz="2400" dirty="0">
                <a:latin typeface="Avenir Next Condensed" panose="020B0506020202020204" pitchFamily="34" charset="0"/>
              </a:rPr>
              <a:t>,[esp+4]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…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call malloc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…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ret</a:t>
            </a:r>
          </a:p>
          <a:p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[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r>
              <a:rPr lang="en-US" sz="2400" dirty="0">
                <a:latin typeface="Avenir Next Condensed" panose="020B0506020202020204" pitchFamily="34" charset="0"/>
              </a:rPr>
              <a:t>], test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…</a:t>
            </a:r>
          </a:p>
          <a:p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</a:t>
            </a:r>
            <a:r>
              <a:rPr lang="en-US" sz="2400" dirty="0" err="1">
                <a:latin typeface="Avenir Next Condensed" panose="020B0506020202020204" pitchFamily="34" charset="0"/>
              </a:rPr>
              <a:t>edx</a:t>
            </a:r>
            <a:r>
              <a:rPr lang="en-US" sz="2400" dirty="0">
                <a:latin typeface="Avenir Next Condensed" panose="020B0506020202020204" pitchFamily="34" charset="0"/>
              </a:rPr>
              <a:t>, [0x8050684] 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411382A-42AA-0241-800B-AE719783E3C3}"/>
              </a:ext>
            </a:extLst>
          </p:cNvPr>
          <p:cNvGrpSpPr/>
          <p:nvPr/>
        </p:nvGrpSpPr>
        <p:grpSpPr>
          <a:xfrm>
            <a:off x="6061296" y="4929669"/>
            <a:ext cx="3848536" cy="647027"/>
            <a:chOff x="6061296" y="4929669"/>
            <a:chExt cx="3848536" cy="647027"/>
          </a:xfrm>
        </p:grpSpPr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47472702-C705-9042-B106-67A65B58B4BA}"/>
                </a:ext>
              </a:extLst>
            </p:cNvPr>
            <p:cNvSpPr/>
            <p:nvPr/>
          </p:nvSpPr>
          <p:spPr>
            <a:xfrm rot="21216759">
              <a:off x="8849229" y="4929669"/>
              <a:ext cx="1060603" cy="410218"/>
            </a:xfrm>
            <a:prstGeom prst="rightArrow">
              <a:avLst>
                <a:gd name="adj1" fmla="val 50000"/>
                <a:gd name="adj2" fmla="val 95337"/>
              </a:avLst>
            </a:prstGeom>
            <a:solidFill>
              <a:schemeClr val="accent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002166E-A9DC-9D41-8691-4265C34EF36E}"/>
                </a:ext>
              </a:extLst>
            </p:cNvPr>
            <p:cNvSpPr/>
            <p:nvPr/>
          </p:nvSpPr>
          <p:spPr>
            <a:xfrm>
              <a:off x="6061296" y="4957692"/>
              <a:ext cx="2718896" cy="619004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59FA92F-1C81-B84E-994F-596F650EDB79}"/>
              </a:ext>
            </a:extLst>
          </p:cNvPr>
          <p:cNvGrpSpPr/>
          <p:nvPr/>
        </p:nvGrpSpPr>
        <p:grpSpPr>
          <a:xfrm>
            <a:off x="6133693" y="2171387"/>
            <a:ext cx="3681892" cy="778742"/>
            <a:chOff x="6133693" y="2171387"/>
            <a:chExt cx="3681892" cy="77874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1785B8F-476F-544D-A7F1-9DA5588F006E}"/>
                </a:ext>
              </a:extLst>
            </p:cNvPr>
            <p:cNvSpPr/>
            <p:nvPr/>
          </p:nvSpPr>
          <p:spPr>
            <a:xfrm>
              <a:off x="6133693" y="2331125"/>
              <a:ext cx="1895170" cy="619004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D547599C-AE79-9449-A6D5-79B735080A66}"/>
                </a:ext>
              </a:extLst>
            </p:cNvPr>
            <p:cNvSpPr/>
            <p:nvPr/>
          </p:nvSpPr>
          <p:spPr>
            <a:xfrm rot="20710948">
              <a:off x="8104323" y="2171387"/>
              <a:ext cx="1711262" cy="410218"/>
            </a:xfrm>
            <a:prstGeom prst="rightArrow">
              <a:avLst>
                <a:gd name="adj1" fmla="val 50000"/>
                <a:gd name="adj2" fmla="val 95337"/>
              </a:avLst>
            </a:prstGeom>
            <a:solidFill>
              <a:schemeClr val="accent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26A710-A386-D144-B8AF-F5691B21818D}"/>
              </a:ext>
            </a:extLst>
          </p:cNvPr>
          <p:cNvGrpSpPr/>
          <p:nvPr/>
        </p:nvGrpSpPr>
        <p:grpSpPr>
          <a:xfrm>
            <a:off x="5738648" y="3069697"/>
            <a:ext cx="4041629" cy="1727345"/>
            <a:chOff x="5738648" y="3069697"/>
            <a:chExt cx="4041629" cy="1727345"/>
          </a:xfrm>
        </p:grpSpPr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F2D478BA-3BEF-4F4C-9851-D9224833179A}"/>
                </a:ext>
              </a:extLst>
            </p:cNvPr>
            <p:cNvSpPr/>
            <p:nvPr/>
          </p:nvSpPr>
          <p:spPr>
            <a:xfrm rot="20710948">
              <a:off x="8069015" y="3975804"/>
              <a:ext cx="1711262" cy="410218"/>
            </a:xfrm>
            <a:prstGeom prst="rightArrow">
              <a:avLst>
                <a:gd name="adj1" fmla="val 50000"/>
                <a:gd name="adj2" fmla="val 95337"/>
              </a:avLst>
            </a:prstGeom>
            <a:solidFill>
              <a:schemeClr val="accent2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345DF4BC-38E0-8349-93E9-6470631739CB}"/>
                </a:ext>
              </a:extLst>
            </p:cNvPr>
            <p:cNvSpPr/>
            <p:nvPr/>
          </p:nvSpPr>
          <p:spPr>
            <a:xfrm>
              <a:off x="6149843" y="4178038"/>
              <a:ext cx="1813656" cy="619004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E9EBCD4-1622-B04D-A864-BDBA6F845552}"/>
                </a:ext>
              </a:extLst>
            </p:cNvPr>
            <p:cNvSpPr/>
            <p:nvPr/>
          </p:nvSpPr>
          <p:spPr>
            <a:xfrm>
              <a:off x="6149843" y="3069697"/>
              <a:ext cx="1323012" cy="619004"/>
            </a:xfrm>
            <a:prstGeom prst="ellipse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Curved Right Arrow 24">
              <a:extLst>
                <a:ext uri="{FF2B5EF4-FFF2-40B4-BE49-F238E27FC236}">
                  <a16:creationId xmlns:a16="http://schemas.microsoft.com/office/drawing/2014/main" id="{19803D7C-6DF8-504A-8D7C-596625BE8757}"/>
                </a:ext>
              </a:extLst>
            </p:cNvPr>
            <p:cNvSpPr/>
            <p:nvPr/>
          </p:nvSpPr>
          <p:spPr>
            <a:xfrm>
              <a:off x="5738648" y="3344750"/>
              <a:ext cx="395045" cy="1253272"/>
            </a:xfrm>
            <a:prstGeom prst="curv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4C55809B-3947-9F4E-A5F7-F7107D872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4293403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73C03-C2CD-5A47-A691-220481C9F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Existing approach for memory alias analysis 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27158-906F-D04F-8D68-0AE77AF446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938752" cy="4351338"/>
          </a:xfrm>
        </p:spPr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Within each region, VSA further estimates the fine-grained region that each instruction attempts to access</a:t>
            </a:r>
          </a:p>
          <a:p>
            <a:r>
              <a:rPr lang="en-US" dirty="0">
                <a:latin typeface="Avenir Next Condensed" panose="020B0506020202020204" pitchFamily="34" charset="0"/>
              </a:rPr>
              <a:t>For each instruction, VSA uses a 3-tuple to represent the fine-grained region it accesses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965310-D621-1049-9CC9-95FD4EB35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D0CF23-1787-484E-8352-98E0FE38E32F}"/>
              </a:ext>
            </a:extLst>
          </p:cNvPr>
          <p:cNvSpPr txBox="1"/>
          <p:nvPr/>
        </p:nvSpPr>
        <p:spPr>
          <a:xfrm>
            <a:off x="4646106" y="1501501"/>
            <a:ext cx="2541208" cy="415498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 Condensed" panose="020B0506020202020204" pitchFamily="34" charset="0"/>
              </a:rPr>
              <a:t>1 sub </a:t>
            </a:r>
            <a:r>
              <a:rPr lang="en-US" sz="2400" dirty="0" err="1">
                <a:latin typeface="Avenir Next Condensed" panose="020B0506020202020204" pitchFamily="34" charset="0"/>
              </a:rPr>
              <a:t>esp</a:t>
            </a:r>
            <a:r>
              <a:rPr lang="en-US" sz="2400" dirty="0">
                <a:latin typeface="Avenir Next Condensed" panose="020B0506020202020204" pitchFamily="34" charset="0"/>
              </a:rPr>
              <a:t>, 0x14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2 call malloc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......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3 ret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4 </a:t>
            </a:r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[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r>
              <a:rPr lang="en-US" sz="2400" dirty="0">
                <a:latin typeface="Avenir Next Condensed" panose="020B0506020202020204" pitchFamily="34" charset="0"/>
              </a:rPr>
              <a:t>], test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5 </a:t>
            </a:r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[esp+0x8], 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endParaRPr lang="en-US" sz="2400" dirty="0">
              <a:latin typeface="Avenir Next Condensed" panose="020B0506020202020204" pitchFamily="34" charset="0"/>
            </a:endParaRPr>
          </a:p>
          <a:p>
            <a:r>
              <a:rPr lang="en-US" sz="2400" dirty="0">
                <a:latin typeface="Avenir Next Condensed" panose="020B0506020202020204" pitchFamily="34" charset="0"/>
              </a:rPr>
              <a:t>6 push 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endParaRPr lang="en-US" sz="2400" dirty="0">
              <a:latin typeface="Avenir Next Condensed" panose="020B0506020202020204" pitchFamily="34" charset="0"/>
            </a:endParaRPr>
          </a:p>
          <a:p>
            <a:r>
              <a:rPr lang="en-US" sz="2400" dirty="0">
                <a:latin typeface="Avenir Next Condensed" panose="020B0506020202020204" pitchFamily="34" charset="0"/>
              </a:rPr>
              <a:t>7 call child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8 push </a:t>
            </a:r>
            <a:r>
              <a:rPr lang="en-US" sz="2400" dirty="0" err="1">
                <a:latin typeface="Avenir Next Condensed" panose="020B0506020202020204" pitchFamily="34" charset="0"/>
              </a:rPr>
              <a:t>ebp</a:t>
            </a:r>
            <a:endParaRPr lang="en-US" sz="2400" dirty="0">
              <a:latin typeface="Avenir Next Condensed" panose="020B0506020202020204" pitchFamily="34" charset="0"/>
            </a:endParaRPr>
          </a:p>
          <a:p>
            <a:r>
              <a:rPr lang="en-US" sz="2400" dirty="0">
                <a:latin typeface="Avenir Next Condensed" panose="020B0506020202020204" pitchFamily="34" charset="0"/>
              </a:rPr>
              <a:t>9 </a:t>
            </a:r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</a:t>
            </a:r>
            <a:r>
              <a:rPr lang="en-US" sz="2400" dirty="0" err="1">
                <a:latin typeface="Avenir Next Condensed" panose="020B0506020202020204" pitchFamily="34" charset="0"/>
              </a:rPr>
              <a:t>ebp</a:t>
            </a:r>
            <a:r>
              <a:rPr lang="en-US" sz="2400" dirty="0">
                <a:latin typeface="Avenir Next Condensed" panose="020B0506020202020204" pitchFamily="34" charset="0"/>
              </a:rPr>
              <a:t>, </a:t>
            </a:r>
            <a:r>
              <a:rPr lang="en-US" sz="2400" dirty="0" err="1">
                <a:latin typeface="Avenir Next Condensed" panose="020B0506020202020204" pitchFamily="34" charset="0"/>
              </a:rPr>
              <a:t>esp</a:t>
            </a:r>
            <a:endParaRPr lang="en-US" sz="2400" dirty="0">
              <a:latin typeface="Avenir Next Condensed" panose="020B0506020202020204" pitchFamily="34" charset="0"/>
            </a:endParaRPr>
          </a:p>
          <a:p>
            <a:r>
              <a:rPr lang="en-US" sz="2400" dirty="0">
                <a:latin typeface="Avenir Next Condensed" panose="020B0506020202020204" pitchFamily="34" charset="0"/>
              </a:rPr>
              <a:t>......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1D2FC40-A692-3440-BD69-584AAF1FA1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972823"/>
              </p:ext>
            </p:extLst>
          </p:nvPr>
        </p:nvGraphicFramePr>
        <p:xfrm>
          <a:off x="7351060" y="1501501"/>
          <a:ext cx="4731156" cy="43787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4493">
                  <a:extLst>
                    <a:ext uri="{9D8B030D-6E8A-4147-A177-3AD203B41FA5}">
                      <a16:colId xmlns:a16="http://schemas.microsoft.com/office/drawing/2014/main" val="3999200322"/>
                    </a:ext>
                  </a:extLst>
                </a:gridCol>
                <a:gridCol w="1875271">
                  <a:extLst>
                    <a:ext uri="{9D8B030D-6E8A-4147-A177-3AD203B41FA5}">
                      <a16:colId xmlns:a16="http://schemas.microsoft.com/office/drawing/2014/main" val="120144601"/>
                    </a:ext>
                  </a:extLst>
                </a:gridCol>
                <a:gridCol w="2131392">
                  <a:extLst>
                    <a:ext uri="{9D8B030D-6E8A-4147-A177-3AD203B41FA5}">
                      <a16:colId xmlns:a16="http://schemas.microsoft.com/office/drawing/2014/main" val="3889104856"/>
                    </a:ext>
                  </a:extLst>
                </a:gridCol>
              </a:tblGrid>
              <a:tr h="35883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Line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A-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loc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Value-set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5273838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esp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(⊥, [-0x14, -0x14],⊥)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099222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eax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](⊥,[0,0], ⊥)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(test, ⊥, ⊥)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89664370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[esp+8](⊥,[-0xC,0xC], ⊥)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(⊥, ⊥, [0, 0])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7883798"/>
                  </a:ext>
                </a:extLst>
              </a:tr>
              <a:tr h="546575"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esp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(⊥,[-0x18,-0x18], ⊥)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0279304"/>
                  </a:ext>
                </a:extLst>
              </a:tr>
              <a:tr h="546575">
                <a:tc v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[</a:t>
                      </a:r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esp</a:t>
                      </a: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](⊥,[-0x18,-0x18], ⊥)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(⊥, ⊥, [0, 0])</a:t>
                      </a: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78777486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2177995"/>
                  </a:ext>
                </a:extLst>
              </a:tr>
              <a:tr h="54657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51449980"/>
                  </a:ext>
                </a:extLst>
              </a:tr>
            </a:tbl>
          </a:graphicData>
        </a:graphic>
      </p:graphicFrame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2C4DFB8D-313C-954A-A033-49AEC9032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351109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60A74-6CCD-C240-84D5-3654C7C58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Next Condensed" panose="020B0506020202020204" pitchFamily="34" charset="0"/>
              </a:rPr>
              <a:t>Software Failure Diagnosis with Facilitation of VSA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87B97-6DED-FC4D-ADFA-7CF7CDB894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553607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Condensed" panose="020B0506020202020204" pitchFamily="34" charset="0"/>
              </a:rPr>
              <a:t>Construct a confusion matrix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Condensed" panose="020B0506020202020204" pitchFamily="34" charset="0"/>
              </a:rPr>
              <a:t>Use the matrix to compare the overlaps between memory regions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Condensed" panose="020B0506020202020204" pitchFamily="34" charset="0"/>
              </a:rPr>
              <a:t>Deem the instructions with nonoverlapped region as non-alias relationships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latin typeface="Avenir Next Condensed" panose="020B0506020202020204" pitchFamily="34" charset="0"/>
              </a:rPr>
              <a:t>Perform backward taint analysis under the guidance of identified alias relationship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E42CEB-526B-A742-8830-BDADFFEA7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5935D8-C396-3B4D-8742-071C36494F52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1865EDC-0202-A74B-B3AC-3F0F785C86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2992652"/>
              </p:ext>
            </p:extLst>
          </p:nvPr>
        </p:nvGraphicFramePr>
        <p:xfrm>
          <a:off x="5456016" y="1742122"/>
          <a:ext cx="6511160" cy="21598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5379">
                  <a:extLst>
                    <a:ext uri="{9D8B030D-6E8A-4147-A177-3AD203B41FA5}">
                      <a16:colId xmlns:a16="http://schemas.microsoft.com/office/drawing/2014/main" val="3242864606"/>
                    </a:ext>
                  </a:extLst>
                </a:gridCol>
                <a:gridCol w="1247001">
                  <a:extLst>
                    <a:ext uri="{9D8B030D-6E8A-4147-A177-3AD203B41FA5}">
                      <a16:colId xmlns:a16="http://schemas.microsoft.com/office/drawing/2014/main" val="1870049704"/>
                    </a:ext>
                  </a:extLst>
                </a:gridCol>
                <a:gridCol w="1320659">
                  <a:extLst>
                    <a:ext uri="{9D8B030D-6E8A-4147-A177-3AD203B41FA5}">
                      <a16:colId xmlns:a16="http://schemas.microsoft.com/office/drawing/2014/main" val="3828818398"/>
                    </a:ext>
                  </a:extLst>
                </a:gridCol>
                <a:gridCol w="1597077">
                  <a:extLst>
                    <a:ext uri="{9D8B030D-6E8A-4147-A177-3AD203B41FA5}">
                      <a16:colId xmlns:a16="http://schemas.microsoft.com/office/drawing/2014/main" val="3589653790"/>
                    </a:ext>
                  </a:extLst>
                </a:gridCol>
                <a:gridCol w="691044">
                  <a:extLst>
                    <a:ext uri="{9D8B030D-6E8A-4147-A177-3AD203B41FA5}">
                      <a16:colId xmlns:a16="http://schemas.microsoft.com/office/drawing/2014/main" val="4009103540"/>
                    </a:ext>
                  </a:extLst>
                </a:gridCol>
              </a:tblGrid>
              <a:tr h="367863"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eax</a:t>
                      </a: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]@4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[0xC8]@10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[ebp+0x8]@11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3144335"/>
                  </a:ext>
                </a:extLst>
              </a:tr>
              <a:tr h="328448">
                <a:tc>
                  <a:txBody>
                    <a:bodyPr/>
                    <a:lstStyle/>
                    <a:p>
                      <a:pPr algn="ctr"/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</a:t>
                      </a:r>
                      <a:r>
                        <a:rPr lang="en-US" sz="18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eax</a:t>
                      </a: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]@4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780888"/>
                  </a:ext>
                </a:extLst>
              </a:tr>
              <a:tr h="34158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[0xC8]@10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Non-alias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7427259"/>
                  </a:ext>
                </a:extLst>
              </a:tr>
              <a:tr h="42041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[ebp+0x8]@11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Non-alias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FF0000"/>
                          </a:solidFill>
                        </a:rPr>
                        <a:t>Non-alias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6384791"/>
                  </a:ext>
                </a:extLst>
              </a:tr>
              <a:tr h="33895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758219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16420A7-E2D8-DD42-AA65-FDC248CFB6EC}"/>
              </a:ext>
            </a:extLst>
          </p:cNvPr>
          <p:cNvSpPr txBox="1"/>
          <p:nvPr/>
        </p:nvSpPr>
        <p:spPr>
          <a:xfrm>
            <a:off x="5817144" y="4000593"/>
            <a:ext cx="2541208" cy="230832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 Condensed" panose="020B0506020202020204" pitchFamily="34" charset="0"/>
              </a:rPr>
              <a:t>1 sub </a:t>
            </a:r>
            <a:r>
              <a:rPr lang="en-US" sz="2400" dirty="0" err="1">
                <a:latin typeface="Avenir Next Condensed" panose="020B0506020202020204" pitchFamily="34" charset="0"/>
              </a:rPr>
              <a:t>esp</a:t>
            </a:r>
            <a:r>
              <a:rPr lang="en-US" sz="2400" dirty="0">
                <a:latin typeface="Avenir Next Condensed" panose="020B0506020202020204" pitchFamily="34" charset="0"/>
              </a:rPr>
              <a:t>, 0x14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2 call malloc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......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3 ret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4 </a:t>
            </a:r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[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r>
              <a:rPr lang="en-US" sz="2400" dirty="0">
                <a:latin typeface="Avenir Next Condensed" panose="020B0506020202020204" pitchFamily="34" charset="0"/>
              </a:rPr>
              <a:t>], test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5 </a:t>
            </a:r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[esp+0x8], 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endParaRPr lang="en-US" sz="2400" dirty="0">
              <a:latin typeface="Avenir Next Condensed" panose="020B0506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1023F7-D3D5-2746-902C-2C6A4F6A5CF7}"/>
              </a:ext>
            </a:extLst>
          </p:cNvPr>
          <p:cNvSpPr txBox="1"/>
          <p:nvPr/>
        </p:nvSpPr>
        <p:spPr>
          <a:xfrm>
            <a:off x="9073201" y="4000593"/>
            <a:ext cx="1817998" cy="2308324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Next Condensed" panose="020B0506020202020204" pitchFamily="34" charset="0"/>
              </a:rPr>
              <a:t>6 push </a:t>
            </a:r>
            <a:r>
              <a:rPr lang="en-US" sz="2400" dirty="0" err="1">
                <a:latin typeface="Avenir Next Condensed" panose="020B0506020202020204" pitchFamily="34" charset="0"/>
              </a:rPr>
              <a:t>eax</a:t>
            </a:r>
            <a:endParaRPr lang="en-US" sz="2400" dirty="0">
              <a:latin typeface="Avenir Next Condensed" panose="020B0506020202020204" pitchFamily="34" charset="0"/>
            </a:endParaRPr>
          </a:p>
          <a:p>
            <a:r>
              <a:rPr lang="en-US" sz="2400" dirty="0">
                <a:latin typeface="Avenir Next Condensed" panose="020B0506020202020204" pitchFamily="34" charset="0"/>
              </a:rPr>
              <a:t>7 call child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8 push </a:t>
            </a:r>
            <a:r>
              <a:rPr lang="en-US" sz="2400" dirty="0" err="1">
                <a:latin typeface="Avenir Next Condensed" panose="020B0506020202020204" pitchFamily="34" charset="0"/>
              </a:rPr>
              <a:t>ebp</a:t>
            </a:r>
            <a:endParaRPr lang="en-US" sz="2400" dirty="0">
              <a:latin typeface="Avenir Next Condensed" panose="020B0506020202020204" pitchFamily="34" charset="0"/>
            </a:endParaRPr>
          </a:p>
          <a:p>
            <a:r>
              <a:rPr lang="en-US" sz="2400" dirty="0">
                <a:latin typeface="Avenir Next Condensed" panose="020B0506020202020204" pitchFamily="34" charset="0"/>
              </a:rPr>
              <a:t>9 </a:t>
            </a:r>
            <a:r>
              <a:rPr lang="en-US" sz="2400" dirty="0" err="1">
                <a:latin typeface="Avenir Next Condensed" panose="020B0506020202020204" pitchFamily="34" charset="0"/>
              </a:rPr>
              <a:t>mov</a:t>
            </a:r>
            <a:r>
              <a:rPr lang="en-US" sz="2400" dirty="0">
                <a:latin typeface="Avenir Next Condensed" panose="020B0506020202020204" pitchFamily="34" charset="0"/>
              </a:rPr>
              <a:t> </a:t>
            </a:r>
            <a:r>
              <a:rPr lang="en-US" sz="2400" dirty="0" err="1">
                <a:latin typeface="Avenir Next Condensed" panose="020B0506020202020204" pitchFamily="34" charset="0"/>
              </a:rPr>
              <a:t>ebp</a:t>
            </a:r>
            <a:r>
              <a:rPr lang="en-US" sz="2400" dirty="0">
                <a:latin typeface="Avenir Next Condensed" panose="020B0506020202020204" pitchFamily="34" charset="0"/>
              </a:rPr>
              <a:t>, </a:t>
            </a:r>
            <a:r>
              <a:rPr lang="en-US" sz="2400" dirty="0" err="1">
                <a:latin typeface="Avenir Next Condensed" panose="020B0506020202020204" pitchFamily="34" charset="0"/>
              </a:rPr>
              <a:t>esp</a:t>
            </a:r>
            <a:endParaRPr lang="en-US" sz="2400" dirty="0">
              <a:latin typeface="Avenir Next Condensed" panose="020B0506020202020204" pitchFamily="34" charset="0"/>
            </a:endParaRPr>
          </a:p>
          <a:p>
            <a:r>
              <a:rPr lang="en-US" sz="2400" dirty="0">
                <a:latin typeface="Avenir Next Condensed" panose="020B0506020202020204" pitchFamily="34" charset="0"/>
              </a:rPr>
              <a:t>......</a:t>
            </a:r>
          </a:p>
          <a:p>
            <a:r>
              <a:rPr lang="en-US" sz="2400" dirty="0">
                <a:latin typeface="Avenir Next Condensed" panose="020B0506020202020204" pitchFamily="34" charset="0"/>
              </a:rPr>
              <a:t>…</a:t>
            </a:r>
          </a:p>
        </p:txBody>
      </p:sp>
      <p:sp>
        <p:nvSpPr>
          <p:cNvPr id="12" name="Curved Right Arrow 11">
            <a:extLst>
              <a:ext uri="{FF2B5EF4-FFF2-40B4-BE49-F238E27FC236}">
                <a16:creationId xmlns:a16="http://schemas.microsoft.com/office/drawing/2014/main" id="{EEE83EAF-4B2D-C242-8D25-FBA9B084423E}"/>
              </a:ext>
            </a:extLst>
          </p:cNvPr>
          <p:cNvSpPr/>
          <p:nvPr/>
        </p:nvSpPr>
        <p:spPr>
          <a:xfrm rot="10800000" flipH="1">
            <a:off x="8610600" y="5325625"/>
            <a:ext cx="349469" cy="85133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Curved Right Arrow 13">
            <a:extLst>
              <a:ext uri="{FF2B5EF4-FFF2-40B4-BE49-F238E27FC236}">
                <a16:creationId xmlns:a16="http://schemas.microsoft.com/office/drawing/2014/main" id="{81D25C52-8B88-9040-A47D-AFD6DB77787F}"/>
              </a:ext>
            </a:extLst>
          </p:cNvPr>
          <p:cNvSpPr/>
          <p:nvPr/>
        </p:nvSpPr>
        <p:spPr>
          <a:xfrm rot="4875709">
            <a:off x="7887289" y="4208267"/>
            <a:ext cx="451473" cy="1890334"/>
          </a:xfrm>
          <a:prstGeom prst="curvedRightArrow">
            <a:avLst>
              <a:gd name="adj1" fmla="val 25000"/>
              <a:gd name="adj2" fmla="val 50000"/>
              <a:gd name="adj3" fmla="val 526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urved Right Arrow 14">
            <a:extLst>
              <a:ext uri="{FF2B5EF4-FFF2-40B4-BE49-F238E27FC236}">
                <a16:creationId xmlns:a16="http://schemas.microsoft.com/office/drawing/2014/main" id="{D812973E-03F3-224A-8B59-C887AC6C0B67}"/>
              </a:ext>
            </a:extLst>
          </p:cNvPr>
          <p:cNvSpPr/>
          <p:nvPr/>
        </p:nvSpPr>
        <p:spPr>
          <a:xfrm rot="10800000" flipH="1">
            <a:off x="5442546" y="4786728"/>
            <a:ext cx="349469" cy="851338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50F921-DEB4-EB4A-AA42-437EE387B4E1}"/>
              </a:ext>
            </a:extLst>
          </p:cNvPr>
          <p:cNvSpPr/>
          <p:nvPr/>
        </p:nvSpPr>
        <p:spPr>
          <a:xfrm>
            <a:off x="9073202" y="5123794"/>
            <a:ext cx="1817998" cy="3963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4145B2-F2A3-2148-ACC9-1ED713B35BE6}"/>
              </a:ext>
            </a:extLst>
          </p:cNvPr>
          <p:cNvSpPr/>
          <p:nvPr/>
        </p:nvSpPr>
        <p:spPr>
          <a:xfrm>
            <a:off x="5883603" y="5501354"/>
            <a:ext cx="1817998" cy="3963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83930D49-2624-184B-BF10-3E3EDE7AF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92208"/>
            <a:ext cx="4114800" cy="365125"/>
          </a:xfrm>
        </p:spPr>
        <p:txBody>
          <a:bodyPr/>
          <a:lstStyle/>
          <a:p>
            <a:r>
              <a:rPr lang="en-US" dirty="0"/>
              <a:t>Presenter – </a:t>
            </a:r>
            <a:r>
              <a:rPr lang="en-US" dirty="0" err="1"/>
              <a:t>Wenbo</a:t>
            </a:r>
            <a:r>
              <a:rPr lang="en-US" dirty="0"/>
              <a:t> Guo</a:t>
            </a:r>
          </a:p>
          <a:p>
            <a:r>
              <a:rPr lang="en-US" dirty="0"/>
              <a:t>(http://</a:t>
            </a:r>
            <a:r>
              <a:rPr lang="en-US" dirty="0" err="1"/>
              <a:t>www.personal.psu.edu</a:t>
            </a:r>
            <a:r>
              <a:rPr lang="en-US" dirty="0"/>
              <a:t>/wzg13/)</a:t>
            </a:r>
          </a:p>
        </p:txBody>
      </p:sp>
    </p:spTree>
    <p:extLst>
      <p:ext uri="{BB962C8B-B14F-4D97-AF65-F5344CB8AC3E}">
        <p14:creationId xmlns:p14="http://schemas.microsoft.com/office/powerpoint/2010/main" val="314227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  <p:bldP spid="1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4041</TotalTime>
  <Words>3342</Words>
  <Application>Microsoft Macintosh PowerPoint</Application>
  <PresentationFormat>Widescreen</PresentationFormat>
  <Paragraphs>470</Paragraphs>
  <Slides>23</Slides>
  <Notes>23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Avenir Next Condensed</vt:lpstr>
      <vt:lpstr>Calibri</vt:lpstr>
      <vt:lpstr>Calibri Light</vt:lpstr>
      <vt:lpstr>Wingdings</vt:lpstr>
      <vt:lpstr>Office Theme</vt:lpstr>
      <vt:lpstr>DEEPVSA: Facilitating Value-set Analysis with Deep Learning for Postmortem Program Analysis</vt:lpstr>
      <vt:lpstr>Background</vt:lpstr>
      <vt:lpstr>Information Available for Crash Diagnosis</vt:lpstr>
      <vt:lpstr>Representative Techniques for Crash Diagnosis</vt:lpstr>
      <vt:lpstr>Key Challenge of Backward Taint Analysis</vt:lpstr>
      <vt:lpstr>Roadmap</vt:lpstr>
      <vt:lpstr>Existing approach for memory alias analysis</vt:lpstr>
      <vt:lpstr>Existing approach for memory alias analysis (cont.)</vt:lpstr>
      <vt:lpstr>Software Failure Diagnosis with Facilitation of VSA</vt:lpstr>
      <vt:lpstr>Practical Issues Observed in the Usage of VSA</vt:lpstr>
      <vt:lpstr>Roadmap</vt:lpstr>
      <vt:lpstr>Our Proposed Approach -- DEEPVSA</vt:lpstr>
      <vt:lpstr>Proposed Neural Network Architecture</vt:lpstr>
      <vt:lpstr>Proposed Neural Network Architecture (cont.)</vt:lpstr>
      <vt:lpstr>Roadmap</vt:lpstr>
      <vt:lpstr>Experiment Dataset </vt:lpstr>
      <vt:lpstr>Experiment Design </vt:lpstr>
      <vt:lpstr>Results – Learning Model Performance</vt:lpstr>
      <vt:lpstr>Results – Root Cause Diagnosis (DEEPVSA vs. VSA)</vt:lpstr>
      <vt:lpstr>Results – Root Cause Diagnosis (DEEPVSA vs. POMP)</vt:lpstr>
      <vt:lpstr>Results – DEEPVSA vs. POMP (cont.)</vt:lpstr>
      <vt:lpstr>Conclusion</vt:lpstr>
      <vt:lpstr>Thank you very much!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Mu, Dongliang</cp:lastModifiedBy>
  <cp:revision>133</cp:revision>
  <dcterms:created xsi:type="dcterms:W3CDTF">2019-08-05T21:00:10Z</dcterms:created>
  <dcterms:modified xsi:type="dcterms:W3CDTF">2019-10-17T02:12:34Z</dcterms:modified>
</cp:coreProperties>
</file>

<file path=docProps/thumbnail.jpeg>
</file>